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0"/>
  </p:notesMasterIdLst>
  <p:sldIdLst>
    <p:sldId id="256" r:id="rId5"/>
    <p:sldId id="332" r:id="rId6"/>
    <p:sldId id="333" r:id="rId7"/>
    <p:sldId id="334" r:id="rId8"/>
    <p:sldId id="335" r:id="rId9"/>
    <p:sldId id="336" r:id="rId10"/>
    <p:sldId id="337" r:id="rId11"/>
    <p:sldId id="338" r:id="rId12"/>
    <p:sldId id="339" r:id="rId13"/>
    <p:sldId id="373" r:id="rId14"/>
    <p:sldId id="341" r:id="rId15"/>
    <p:sldId id="362" r:id="rId16"/>
    <p:sldId id="361" r:id="rId17"/>
    <p:sldId id="340" r:id="rId18"/>
    <p:sldId id="363" r:id="rId19"/>
    <p:sldId id="367" r:id="rId20"/>
    <p:sldId id="368" r:id="rId21"/>
    <p:sldId id="366" r:id="rId22"/>
    <p:sldId id="372" r:id="rId23"/>
    <p:sldId id="374" r:id="rId24"/>
    <p:sldId id="364" r:id="rId25"/>
    <p:sldId id="369" r:id="rId26"/>
    <p:sldId id="370" r:id="rId27"/>
    <p:sldId id="376" r:id="rId28"/>
    <p:sldId id="365" r:id="rId29"/>
    <p:sldId id="371" r:id="rId30"/>
    <p:sldId id="380" r:id="rId31"/>
    <p:sldId id="377" r:id="rId32"/>
    <p:sldId id="382" r:id="rId33"/>
    <p:sldId id="375" r:id="rId34"/>
    <p:sldId id="384" r:id="rId35"/>
    <p:sldId id="378" r:id="rId36"/>
    <p:sldId id="379" r:id="rId37"/>
    <p:sldId id="313" r:id="rId38"/>
    <p:sldId id="314" r:id="rId39"/>
    <p:sldId id="315" r:id="rId40"/>
    <p:sldId id="316" r:id="rId41"/>
    <p:sldId id="317" r:id="rId42"/>
    <p:sldId id="318" r:id="rId43"/>
    <p:sldId id="320" r:id="rId44"/>
    <p:sldId id="321" r:id="rId45"/>
    <p:sldId id="322" r:id="rId46"/>
    <p:sldId id="342" r:id="rId47"/>
    <p:sldId id="343" r:id="rId48"/>
    <p:sldId id="344" r:id="rId49"/>
    <p:sldId id="345" r:id="rId50"/>
    <p:sldId id="346" r:id="rId51"/>
    <p:sldId id="347" r:id="rId52"/>
    <p:sldId id="348" r:id="rId53"/>
    <p:sldId id="355" r:id="rId54"/>
    <p:sldId id="356" r:id="rId55"/>
    <p:sldId id="357" r:id="rId56"/>
    <p:sldId id="358" r:id="rId57"/>
    <p:sldId id="359" r:id="rId58"/>
    <p:sldId id="31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862168-F735-4D92-8179-3D13BCEE1E32}">
          <p14:sldIdLst>
            <p14:sldId id="256"/>
            <p14:sldId id="332"/>
            <p14:sldId id="333"/>
            <p14:sldId id="334"/>
            <p14:sldId id="335"/>
            <p14:sldId id="336"/>
            <p14:sldId id="337"/>
            <p14:sldId id="338"/>
            <p14:sldId id="339"/>
          </p14:sldIdLst>
        </p14:section>
        <p14:section name="Azure Stuff" id="{DB862A23-503C-4324-BF56-C62558EED233}">
          <p14:sldIdLst>
            <p14:sldId id="373"/>
            <p14:sldId id="341"/>
            <p14:sldId id="362"/>
            <p14:sldId id="361"/>
            <p14:sldId id="340"/>
            <p14:sldId id="363"/>
          </p14:sldIdLst>
        </p14:section>
        <p14:section name="Big Data Stuff" id="{774BE626-26CA-40BF-99FB-C388039A9125}">
          <p14:sldIdLst>
            <p14:sldId id="367"/>
            <p14:sldId id="368"/>
            <p14:sldId id="366"/>
            <p14:sldId id="372"/>
            <p14:sldId id="374"/>
            <p14:sldId id="364"/>
            <p14:sldId id="369"/>
            <p14:sldId id="370"/>
            <p14:sldId id="376"/>
            <p14:sldId id="365"/>
            <p14:sldId id="371"/>
            <p14:sldId id="380"/>
            <p14:sldId id="377"/>
            <p14:sldId id="382"/>
            <p14:sldId id="375"/>
            <p14:sldId id="384"/>
            <p14:sldId id="378"/>
            <p14:sldId id="379"/>
          </p14:sldIdLst>
        </p14:section>
        <p14:section name="Gaming Case Study (15 mins)" id="{3B801D3F-84DB-469F-83E4-2B6F64726514}">
          <p14:sldIdLst>
            <p14:sldId id="313"/>
            <p14:sldId id="314"/>
            <p14:sldId id="315"/>
            <p14:sldId id="316"/>
            <p14:sldId id="317"/>
            <p14:sldId id="318"/>
            <p14:sldId id="320"/>
            <p14:sldId id="321"/>
            <p14:sldId id="322"/>
          </p14:sldIdLst>
        </p14:section>
        <p14:section name="Gaming Analytics 2016" id="{5684C0BA-38CE-4696-9246-67EB5D62EFB4}">
          <p14:sldIdLst>
            <p14:sldId id="342"/>
            <p14:sldId id="343"/>
            <p14:sldId id="344"/>
            <p14:sldId id="345"/>
            <p14:sldId id="346"/>
            <p14:sldId id="347"/>
            <p14:sldId id="348"/>
            <p14:sldId id="355"/>
            <p14:sldId id="356"/>
            <p14:sldId id="357"/>
            <p14:sldId id="358"/>
            <p14:sldId id="359"/>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A46"/>
    <a:srgbClr val="1494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5" autoAdjust="0"/>
    <p:restoredTop sz="82239" autoAdjust="0"/>
  </p:normalViewPr>
  <p:slideViewPr>
    <p:cSldViewPr snapToGrid="0">
      <p:cViewPr varScale="1">
        <p:scale>
          <a:sx n="57" d="100"/>
          <a:sy n="57" d="100"/>
        </p:scale>
        <p:origin x="12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95BB5B-6D10-4D67-9C72-0340094AAD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1FC0BBE-BC0D-4E24-A8B1-23EE4EE82950}">
      <dgm:prSet custT="1"/>
      <dgm:spPr/>
      <dgm:t>
        <a:bodyPr/>
        <a:lstStyle/>
        <a:p>
          <a:pPr rtl="0"/>
          <a:r>
            <a:rPr lang="en-US" sz="2000" dirty="0"/>
            <a:t>You access a VM with SQL Server</a:t>
          </a:r>
        </a:p>
      </dgm:t>
    </dgm:pt>
    <dgm:pt modelId="{EA0EB1E5-AE1F-4401-8496-E8F8F2164B28}" type="parTrans" cxnId="{0F8423CA-461A-400D-BB0F-8FDBBBEE4A2A}">
      <dgm:prSet/>
      <dgm:spPr/>
      <dgm:t>
        <a:bodyPr/>
        <a:lstStyle/>
        <a:p>
          <a:endParaRPr lang="en-US" sz="2000"/>
        </a:p>
      </dgm:t>
    </dgm:pt>
    <dgm:pt modelId="{E764A8DF-950C-41BB-8E8B-4E0F6627832A}" type="sibTrans" cxnId="{0F8423CA-461A-400D-BB0F-8FDBBBEE4A2A}">
      <dgm:prSet/>
      <dgm:spPr/>
      <dgm:t>
        <a:bodyPr/>
        <a:lstStyle/>
        <a:p>
          <a:endParaRPr lang="en-US" sz="2000"/>
        </a:p>
      </dgm:t>
    </dgm:pt>
    <dgm:pt modelId="{EA3FD484-A18D-4236-B474-C209B1F83392}">
      <dgm:prSet custT="1"/>
      <dgm:spPr/>
      <dgm:t>
        <a:bodyPr/>
        <a:lstStyle/>
        <a:p>
          <a:pPr rtl="0"/>
          <a:r>
            <a:rPr lang="en-US" sz="2000" dirty="0"/>
            <a:t>You manage SQL Server and Windows: High Availability, Backups, Patching</a:t>
          </a:r>
        </a:p>
      </dgm:t>
    </dgm:pt>
    <dgm:pt modelId="{22FB7AA1-B67C-49B9-A0DC-28D73C400008}" type="parTrans" cxnId="{2F6C3ED1-D4B8-47F0-BF31-1DDBC1065975}">
      <dgm:prSet/>
      <dgm:spPr/>
      <dgm:t>
        <a:bodyPr/>
        <a:lstStyle/>
        <a:p>
          <a:endParaRPr lang="en-US" sz="2000"/>
        </a:p>
      </dgm:t>
    </dgm:pt>
    <dgm:pt modelId="{8CE2F04F-D0DD-409B-AC8C-BA40E18E7F7A}" type="sibTrans" cxnId="{2F6C3ED1-D4B8-47F0-BF31-1DDBC1065975}">
      <dgm:prSet/>
      <dgm:spPr/>
      <dgm:t>
        <a:bodyPr/>
        <a:lstStyle/>
        <a:p>
          <a:endParaRPr lang="en-US" sz="2000"/>
        </a:p>
      </dgm:t>
    </dgm:pt>
    <dgm:pt modelId="{56F0D067-6765-468F-9C11-AFE030ADCE06}">
      <dgm:prSet custT="1"/>
      <dgm:spPr/>
      <dgm:t>
        <a:bodyPr/>
        <a:lstStyle/>
        <a:p>
          <a:pPr rtl="0"/>
          <a:r>
            <a:rPr lang="en-US" sz="2000" dirty="0"/>
            <a:t>Full </a:t>
          </a:r>
          <a:r>
            <a:rPr lang="en-US" sz="2000" dirty="0" err="1"/>
            <a:t>on-premise</a:t>
          </a:r>
          <a:r>
            <a:rPr lang="en-US" sz="2000" dirty="0"/>
            <a:t> compatibility</a:t>
          </a:r>
        </a:p>
      </dgm:t>
    </dgm:pt>
    <dgm:pt modelId="{D446127B-C349-45BB-9ED2-12E4F21225DF}" type="parTrans" cxnId="{CB547460-F0AC-462C-808D-D18DE345CA47}">
      <dgm:prSet/>
      <dgm:spPr/>
      <dgm:t>
        <a:bodyPr/>
        <a:lstStyle/>
        <a:p>
          <a:endParaRPr lang="en-US" sz="2000"/>
        </a:p>
      </dgm:t>
    </dgm:pt>
    <dgm:pt modelId="{55E30DCC-E87D-4DAC-B5BC-5E8DD9FD250A}" type="sibTrans" cxnId="{CB547460-F0AC-462C-808D-D18DE345CA47}">
      <dgm:prSet/>
      <dgm:spPr/>
      <dgm:t>
        <a:bodyPr/>
        <a:lstStyle/>
        <a:p>
          <a:endParaRPr lang="en-US" sz="2000"/>
        </a:p>
      </dgm:t>
    </dgm:pt>
    <dgm:pt modelId="{75B0B018-A345-4F39-A80C-972E8AD1F953}">
      <dgm:prSet custT="1"/>
      <dgm:spPr/>
      <dgm:t>
        <a:bodyPr/>
        <a:lstStyle/>
        <a:p>
          <a:pPr rtl="0"/>
          <a:r>
            <a:rPr lang="en-US" sz="1800" dirty="0"/>
            <a:t>Different VM sizes: A0 (1 core, 1GB mem, 1TB) to A16 (16 cores, 112GB mem, 16TB)</a:t>
          </a:r>
        </a:p>
      </dgm:t>
    </dgm:pt>
    <dgm:pt modelId="{B61C664D-F8C2-42D3-8FB8-ED3529823F93}" type="parTrans" cxnId="{0267EE73-250E-4BC4-BA2F-73015BE3915D}">
      <dgm:prSet/>
      <dgm:spPr/>
      <dgm:t>
        <a:bodyPr/>
        <a:lstStyle/>
        <a:p>
          <a:endParaRPr lang="en-US" sz="2000"/>
        </a:p>
      </dgm:t>
    </dgm:pt>
    <dgm:pt modelId="{F48EC8E3-D887-4332-B67D-FD4D30078EC6}" type="sibTrans" cxnId="{0267EE73-250E-4BC4-BA2F-73015BE3915D}">
      <dgm:prSet/>
      <dgm:spPr/>
      <dgm:t>
        <a:bodyPr/>
        <a:lstStyle/>
        <a:p>
          <a:endParaRPr lang="en-US" sz="2000"/>
        </a:p>
      </dgm:t>
    </dgm:pt>
    <dgm:pt modelId="{F74CCB8E-2BD6-4329-B3F1-A3DBCE6F5422}">
      <dgm:prSet custT="1"/>
      <dgm:spPr/>
      <dgm:t>
        <a:bodyPr/>
        <a:lstStyle/>
        <a:p>
          <a:pPr rtl="0"/>
          <a:r>
            <a:rPr lang="en-US" sz="1800" dirty="0"/>
            <a:t>VM availability SLA: 99.95%: Can achieve higher availability (~99.99%) configuring </a:t>
          </a:r>
          <a:r>
            <a:rPr lang="en-US" sz="1800" dirty="0" err="1"/>
            <a:t>AlwaysOn</a:t>
          </a:r>
          <a:endParaRPr lang="en-US" sz="1800" dirty="0"/>
        </a:p>
      </dgm:t>
    </dgm:pt>
    <dgm:pt modelId="{C08A72BC-286E-44B1-8642-8B40695ABC89}" type="parTrans" cxnId="{E1461776-67AE-4531-A373-3E9CE4843D64}">
      <dgm:prSet/>
      <dgm:spPr/>
      <dgm:t>
        <a:bodyPr/>
        <a:lstStyle/>
        <a:p>
          <a:endParaRPr lang="en-US" sz="2000"/>
        </a:p>
      </dgm:t>
    </dgm:pt>
    <dgm:pt modelId="{373830BD-1899-4B43-8D03-45B39DE4EC48}" type="sibTrans" cxnId="{E1461776-67AE-4531-A373-3E9CE4843D64}">
      <dgm:prSet/>
      <dgm:spPr/>
      <dgm:t>
        <a:bodyPr/>
        <a:lstStyle/>
        <a:p>
          <a:endParaRPr lang="en-US" sz="2000"/>
        </a:p>
      </dgm:t>
    </dgm:pt>
    <dgm:pt modelId="{67D33322-28BC-4517-8E0F-11B47377682A}">
      <dgm:prSet custT="1"/>
      <dgm:spPr/>
      <dgm:t>
        <a:bodyPr/>
        <a:lstStyle/>
        <a:p>
          <a:pPr rtl="0"/>
          <a:r>
            <a:rPr lang="en-US" sz="1800" dirty="0"/>
            <a:t>Reuse </a:t>
          </a:r>
          <a:r>
            <a:rPr lang="en-US" sz="1800" dirty="0" err="1"/>
            <a:t>on-premise</a:t>
          </a:r>
          <a:r>
            <a:rPr lang="en-US" sz="1800" dirty="0"/>
            <a:t> infrastructure (e.g. Active Directory)</a:t>
          </a:r>
        </a:p>
      </dgm:t>
    </dgm:pt>
    <dgm:pt modelId="{1AD80C19-0A6F-481B-A055-D348FA0C3B8E}" type="parTrans" cxnId="{55B8C36E-DAF8-42FF-9C28-5B62093305D3}">
      <dgm:prSet/>
      <dgm:spPr/>
      <dgm:t>
        <a:bodyPr/>
        <a:lstStyle/>
        <a:p>
          <a:endParaRPr lang="en-US" sz="2000"/>
        </a:p>
      </dgm:t>
    </dgm:pt>
    <dgm:pt modelId="{E308854A-CAAF-48C1-BFC7-581789F5ADB8}" type="sibTrans" cxnId="{55B8C36E-DAF8-42FF-9C28-5B62093305D3}">
      <dgm:prSet/>
      <dgm:spPr/>
      <dgm:t>
        <a:bodyPr/>
        <a:lstStyle/>
        <a:p>
          <a:endParaRPr lang="en-US" sz="2000"/>
        </a:p>
      </dgm:t>
    </dgm:pt>
    <dgm:pt modelId="{538AC52B-7521-4447-ACE6-A2ABB9035240}">
      <dgm:prSet custT="1"/>
      <dgm:spPr/>
      <dgm:t>
        <a:bodyPr/>
        <a:lstStyle/>
        <a:p>
          <a:pPr rtl="0"/>
          <a:r>
            <a:rPr lang="en-US" sz="2000" dirty="0"/>
            <a:t>You can run any SQL Server version and edition</a:t>
          </a:r>
        </a:p>
      </dgm:t>
    </dgm:pt>
    <dgm:pt modelId="{29DA9259-BFCC-44D0-91AD-667406888FA1}" type="sibTrans" cxnId="{EEFDBE81-EFE2-43A7-882A-4000A0E30EA8}">
      <dgm:prSet/>
      <dgm:spPr/>
      <dgm:t>
        <a:bodyPr/>
        <a:lstStyle/>
        <a:p>
          <a:endParaRPr lang="en-US" sz="2000"/>
        </a:p>
      </dgm:t>
    </dgm:pt>
    <dgm:pt modelId="{BD76C394-1BE1-4E56-B95F-BBE4C85D9FB4}" type="parTrans" cxnId="{EEFDBE81-EFE2-43A7-882A-4000A0E30EA8}">
      <dgm:prSet/>
      <dgm:spPr/>
      <dgm:t>
        <a:bodyPr/>
        <a:lstStyle/>
        <a:p>
          <a:endParaRPr lang="en-US" sz="2000"/>
        </a:p>
      </dgm:t>
    </dgm:pt>
    <dgm:pt modelId="{20464F72-40FE-4224-8E57-2EC6767F44F8}" type="pres">
      <dgm:prSet presAssocID="{0095BB5B-6D10-4D67-9C72-0340094AAD0B}" presName="linear" presStyleCnt="0">
        <dgm:presLayoutVars>
          <dgm:animLvl val="lvl"/>
          <dgm:resizeHandles val="exact"/>
        </dgm:presLayoutVars>
      </dgm:prSet>
      <dgm:spPr/>
    </dgm:pt>
    <dgm:pt modelId="{174BBE38-2E51-4BC5-8A2E-52C9982CE871}" type="pres">
      <dgm:prSet presAssocID="{91FC0BBE-BC0D-4E24-A8B1-23EE4EE82950}" presName="parentText" presStyleLbl="node1" presStyleIdx="0" presStyleCnt="7" custLinFactY="-5264" custLinFactNeighborY="-100000">
        <dgm:presLayoutVars>
          <dgm:chMax val="0"/>
          <dgm:bulletEnabled val="1"/>
        </dgm:presLayoutVars>
      </dgm:prSet>
      <dgm:spPr/>
    </dgm:pt>
    <dgm:pt modelId="{8FA88FE0-F437-4316-82CD-5D382C4E4B87}" type="pres">
      <dgm:prSet presAssocID="{E764A8DF-950C-41BB-8E8B-4E0F6627832A}" presName="spacer" presStyleCnt="0"/>
      <dgm:spPr/>
    </dgm:pt>
    <dgm:pt modelId="{FEC9D48A-EC47-42DD-B0B2-817B99B13083}" type="pres">
      <dgm:prSet presAssocID="{EA3FD484-A18D-4236-B474-C209B1F83392}" presName="parentText" presStyleLbl="node1" presStyleIdx="1" presStyleCnt="7">
        <dgm:presLayoutVars>
          <dgm:chMax val="0"/>
          <dgm:bulletEnabled val="1"/>
        </dgm:presLayoutVars>
      </dgm:prSet>
      <dgm:spPr/>
    </dgm:pt>
    <dgm:pt modelId="{A76B040E-A3B9-4275-B13D-D165B911214D}" type="pres">
      <dgm:prSet presAssocID="{8CE2F04F-D0DD-409B-AC8C-BA40E18E7F7A}" presName="spacer" presStyleCnt="0"/>
      <dgm:spPr/>
    </dgm:pt>
    <dgm:pt modelId="{CCAA5239-4BFA-4A81-9F2C-1419E5715A3E}" type="pres">
      <dgm:prSet presAssocID="{538AC52B-7521-4447-ACE6-A2ABB9035240}" presName="parentText" presStyleLbl="node1" presStyleIdx="2" presStyleCnt="7">
        <dgm:presLayoutVars>
          <dgm:chMax val="0"/>
          <dgm:bulletEnabled val="1"/>
        </dgm:presLayoutVars>
      </dgm:prSet>
      <dgm:spPr/>
    </dgm:pt>
    <dgm:pt modelId="{286111F9-7FA6-4A01-8487-EF2FDF872439}" type="pres">
      <dgm:prSet presAssocID="{29DA9259-BFCC-44D0-91AD-667406888FA1}" presName="spacer" presStyleCnt="0"/>
      <dgm:spPr/>
    </dgm:pt>
    <dgm:pt modelId="{0D1180FB-0C92-4299-BE42-836EE22CF5E8}" type="pres">
      <dgm:prSet presAssocID="{56F0D067-6765-468F-9C11-AFE030ADCE06}" presName="parentText" presStyleLbl="node1" presStyleIdx="3" presStyleCnt="7">
        <dgm:presLayoutVars>
          <dgm:chMax val="0"/>
          <dgm:bulletEnabled val="1"/>
        </dgm:presLayoutVars>
      </dgm:prSet>
      <dgm:spPr/>
    </dgm:pt>
    <dgm:pt modelId="{E7CA2EC6-DCF9-4EE6-BDF2-F41B215EEA21}" type="pres">
      <dgm:prSet presAssocID="{55E30DCC-E87D-4DAC-B5BC-5E8DD9FD250A}" presName="spacer" presStyleCnt="0"/>
      <dgm:spPr/>
    </dgm:pt>
    <dgm:pt modelId="{BC1577CD-C1D4-4E8E-96CA-821879E0DB03}" type="pres">
      <dgm:prSet presAssocID="{75B0B018-A345-4F39-A80C-972E8AD1F953}" presName="parentText" presStyleLbl="node1" presStyleIdx="4" presStyleCnt="7">
        <dgm:presLayoutVars>
          <dgm:chMax val="0"/>
          <dgm:bulletEnabled val="1"/>
        </dgm:presLayoutVars>
      </dgm:prSet>
      <dgm:spPr/>
    </dgm:pt>
    <dgm:pt modelId="{A79B2202-5FA3-4268-AFCF-496DF624BC2C}" type="pres">
      <dgm:prSet presAssocID="{F48EC8E3-D887-4332-B67D-FD4D30078EC6}" presName="spacer" presStyleCnt="0"/>
      <dgm:spPr/>
    </dgm:pt>
    <dgm:pt modelId="{5B54C961-0B43-40E4-8A85-2ACA02886568}" type="pres">
      <dgm:prSet presAssocID="{F74CCB8E-2BD6-4329-B3F1-A3DBCE6F5422}" presName="parentText" presStyleLbl="node1" presStyleIdx="5" presStyleCnt="7">
        <dgm:presLayoutVars>
          <dgm:chMax val="0"/>
          <dgm:bulletEnabled val="1"/>
        </dgm:presLayoutVars>
      </dgm:prSet>
      <dgm:spPr/>
    </dgm:pt>
    <dgm:pt modelId="{F808F5F1-C8E9-4A42-B949-9038664C72B4}" type="pres">
      <dgm:prSet presAssocID="{373830BD-1899-4B43-8D03-45B39DE4EC48}" presName="spacer" presStyleCnt="0"/>
      <dgm:spPr/>
    </dgm:pt>
    <dgm:pt modelId="{7A41551D-839C-44E5-B3B6-159E4C9B33EC}" type="pres">
      <dgm:prSet presAssocID="{67D33322-28BC-4517-8E0F-11B47377682A}" presName="parentText" presStyleLbl="node1" presStyleIdx="6" presStyleCnt="7" custLinFactY="230" custLinFactNeighborX="788" custLinFactNeighborY="100000">
        <dgm:presLayoutVars>
          <dgm:chMax val="0"/>
          <dgm:bulletEnabled val="1"/>
        </dgm:presLayoutVars>
      </dgm:prSet>
      <dgm:spPr/>
    </dgm:pt>
  </dgm:ptLst>
  <dgm:cxnLst>
    <dgm:cxn modelId="{C4F165A6-5404-44DE-AAD7-A6927CA23BCE}" type="presOf" srcId="{56F0D067-6765-468F-9C11-AFE030ADCE06}" destId="{0D1180FB-0C92-4299-BE42-836EE22CF5E8}" srcOrd="0" destOrd="0" presId="urn:microsoft.com/office/officeart/2005/8/layout/vList2"/>
    <dgm:cxn modelId="{FA400C8C-F7AF-44A5-A1F1-70EB2265A769}" type="presOf" srcId="{67D33322-28BC-4517-8E0F-11B47377682A}" destId="{7A41551D-839C-44E5-B3B6-159E4C9B33EC}" srcOrd="0" destOrd="0" presId="urn:microsoft.com/office/officeart/2005/8/layout/vList2"/>
    <dgm:cxn modelId="{2F6C3ED1-D4B8-47F0-BF31-1DDBC1065975}" srcId="{0095BB5B-6D10-4D67-9C72-0340094AAD0B}" destId="{EA3FD484-A18D-4236-B474-C209B1F83392}" srcOrd="1" destOrd="0" parTransId="{22FB7AA1-B67C-49B9-A0DC-28D73C400008}" sibTransId="{8CE2F04F-D0DD-409B-AC8C-BA40E18E7F7A}"/>
    <dgm:cxn modelId="{E1461776-67AE-4531-A373-3E9CE4843D64}" srcId="{0095BB5B-6D10-4D67-9C72-0340094AAD0B}" destId="{F74CCB8E-2BD6-4329-B3F1-A3DBCE6F5422}" srcOrd="5" destOrd="0" parTransId="{C08A72BC-286E-44B1-8642-8B40695ABC89}" sibTransId="{373830BD-1899-4B43-8D03-45B39DE4EC48}"/>
    <dgm:cxn modelId="{EEFDBE81-EFE2-43A7-882A-4000A0E30EA8}" srcId="{0095BB5B-6D10-4D67-9C72-0340094AAD0B}" destId="{538AC52B-7521-4447-ACE6-A2ABB9035240}" srcOrd="2" destOrd="0" parTransId="{BD76C394-1BE1-4E56-B95F-BBE4C85D9FB4}" sibTransId="{29DA9259-BFCC-44D0-91AD-667406888FA1}"/>
    <dgm:cxn modelId="{035F3241-9237-44AE-A127-A807719311D0}" type="presOf" srcId="{EA3FD484-A18D-4236-B474-C209B1F83392}" destId="{FEC9D48A-EC47-42DD-B0B2-817B99B13083}" srcOrd="0" destOrd="0" presId="urn:microsoft.com/office/officeart/2005/8/layout/vList2"/>
    <dgm:cxn modelId="{6AB4C16A-C4D2-4008-B6F5-20F501BE96F3}" type="presOf" srcId="{75B0B018-A345-4F39-A80C-972E8AD1F953}" destId="{BC1577CD-C1D4-4E8E-96CA-821879E0DB03}" srcOrd="0" destOrd="0" presId="urn:microsoft.com/office/officeart/2005/8/layout/vList2"/>
    <dgm:cxn modelId="{3C3A3C5A-A455-41DF-A73F-F409FA10CF53}" type="presOf" srcId="{0095BB5B-6D10-4D67-9C72-0340094AAD0B}" destId="{20464F72-40FE-4224-8E57-2EC6767F44F8}" srcOrd="0" destOrd="0" presId="urn:microsoft.com/office/officeart/2005/8/layout/vList2"/>
    <dgm:cxn modelId="{0F8423CA-461A-400D-BB0F-8FDBBBEE4A2A}" srcId="{0095BB5B-6D10-4D67-9C72-0340094AAD0B}" destId="{91FC0BBE-BC0D-4E24-A8B1-23EE4EE82950}" srcOrd="0" destOrd="0" parTransId="{EA0EB1E5-AE1F-4401-8496-E8F8F2164B28}" sibTransId="{E764A8DF-950C-41BB-8E8B-4E0F6627832A}"/>
    <dgm:cxn modelId="{AEA1E6FA-2937-489A-9231-AA7A2847FB86}" type="presOf" srcId="{91FC0BBE-BC0D-4E24-A8B1-23EE4EE82950}" destId="{174BBE38-2E51-4BC5-8A2E-52C9982CE871}" srcOrd="0" destOrd="0" presId="urn:microsoft.com/office/officeart/2005/8/layout/vList2"/>
    <dgm:cxn modelId="{55B8C36E-DAF8-42FF-9C28-5B62093305D3}" srcId="{0095BB5B-6D10-4D67-9C72-0340094AAD0B}" destId="{67D33322-28BC-4517-8E0F-11B47377682A}" srcOrd="6" destOrd="0" parTransId="{1AD80C19-0A6F-481B-A055-D348FA0C3B8E}" sibTransId="{E308854A-CAAF-48C1-BFC7-581789F5ADB8}"/>
    <dgm:cxn modelId="{0267EE73-250E-4BC4-BA2F-73015BE3915D}" srcId="{0095BB5B-6D10-4D67-9C72-0340094AAD0B}" destId="{75B0B018-A345-4F39-A80C-972E8AD1F953}" srcOrd="4" destOrd="0" parTransId="{B61C664D-F8C2-42D3-8FB8-ED3529823F93}" sibTransId="{F48EC8E3-D887-4332-B67D-FD4D30078EC6}"/>
    <dgm:cxn modelId="{A81EAEE8-9987-4C4C-8D37-B5A539C29690}" type="presOf" srcId="{F74CCB8E-2BD6-4329-B3F1-A3DBCE6F5422}" destId="{5B54C961-0B43-40E4-8A85-2ACA02886568}" srcOrd="0" destOrd="0" presId="urn:microsoft.com/office/officeart/2005/8/layout/vList2"/>
    <dgm:cxn modelId="{CB547460-F0AC-462C-808D-D18DE345CA47}" srcId="{0095BB5B-6D10-4D67-9C72-0340094AAD0B}" destId="{56F0D067-6765-468F-9C11-AFE030ADCE06}" srcOrd="3" destOrd="0" parTransId="{D446127B-C349-45BB-9ED2-12E4F21225DF}" sibTransId="{55E30DCC-E87D-4DAC-B5BC-5E8DD9FD250A}"/>
    <dgm:cxn modelId="{E839EDCF-B485-4D1B-8E4B-50B8059C045C}" type="presOf" srcId="{538AC52B-7521-4447-ACE6-A2ABB9035240}" destId="{CCAA5239-4BFA-4A81-9F2C-1419E5715A3E}" srcOrd="0" destOrd="0" presId="urn:microsoft.com/office/officeart/2005/8/layout/vList2"/>
    <dgm:cxn modelId="{3B85C620-6605-436F-84C6-1C5ABF0E1E28}" type="presParOf" srcId="{20464F72-40FE-4224-8E57-2EC6767F44F8}" destId="{174BBE38-2E51-4BC5-8A2E-52C9982CE871}" srcOrd="0" destOrd="0" presId="urn:microsoft.com/office/officeart/2005/8/layout/vList2"/>
    <dgm:cxn modelId="{43DBC506-5532-4E85-9B61-8C65BB4D6E0B}" type="presParOf" srcId="{20464F72-40FE-4224-8E57-2EC6767F44F8}" destId="{8FA88FE0-F437-4316-82CD-5D382C4E4B87}" srcOrd="1" destOrd="0" presId="urn:microsoft.com/office/officeart/2005/8/layout/vList2"/>
    <dgm:cxn modelId="{8E8CFF55-2936-4E87-8219-38BAACFC6A6A}" type="presParOf" srcId="{20464F72-40FE-4224-8E57-2EC6767F44F8}" destId="{FEC9D48A-EC47-42DD-B0B2-817B99B13083}" srcOrd="2" destOrd="0" presId="urn:microsoft.com/office/officeart/2005/8/layout/vList2"/>
    <dgm:cxn modelId="{50B2B052-47BA-4AA8-83FC-F74BFE2D5EE6}" type="presParOf" srcId="{20464F72-40FE-4224-8E57-2EC6767F44F8}" destId="{A76B040E-A3B9-4275-B13D-D165B911214D}" srcOrd="3" destOrd="0" presId="urn:microsoft.com/office/officeart/2005/8/layout/vList2"/>
    <dgm:cxn modelId="{9D14FFC3-D26A-4E89-8A49-2FD1EF089685}" type="presParOf" srcId="{20464F72-40FE-4224-8E57-2EC6767F44F8}" destId="{CCAA5239-4BFA-4A81-9F2C-1419E5715A3E}" srcOrd="4" destOrd="0" presId="urn:microsoft.com/office/officeart/2005/8/layout/vList2"/>
    <dgm:cxn modelId="{5B488D8E-CD5C-44A6-B812-50EDE073653B}" type="presParOf" srcId="{20464F72-40FE-4224-8E57-2EC6767F44F8}" destId="{286111F9-7FA6-4A01-8487-EF2FDF872439}" srcOrd="5" destOrd="0" presId="urn:microsoft.com/office/officeart/2005/8/layout/vList2"/>
    <dgm:cxn modelId="{7CD14B37-6331-4831-976F-CC63148AEC29}" type="presParOf" srcId="{20464F72-40FE-4224-8E57-2EC6767F44F8}" destId="{0D1180FB-0C92-4299-BE42-836EE22CF5E8}" srcOrd="6" destOrd="0" presId="urn:microsoft.com/office/officeart/2005/8/layout/vList2"/>
    <dgm:cxn modelId="{40209A34-7C61-4F3B-B5D0-CF6D3E74E7B8}" type="presParOf" srcId="{20464F72-40FE-4224-8E57-2EC6767F44F8}" destId="{E7CA2EC6-DCF9-4EE6-BDF2-F41B215EEA21}" srcOrd="7" destOrd="0" presId="urn:microsoft.com/office/officeart/2005/8/layout/vList2"/>
    <dgm:cxn modelId="{53390F49-06AD-4296-B75B-FAADCA98FE77}" type="presParOf" srcId="{20464F72-40FE-4224-8E57-2EC6767F44F8}" destId="{BC1577CD-C1D4-4E8E-96CA-821879E0DB03}" srcOrd="8" destOrd="0" presId="urn:microsoft.com/office/officeart/2005/8/layout/vList2"/>
    <dgm:cxn modelId="{FD41F44B-A2C3-42B1-A5CB-3F0658828847}" type="presParOf" srcId="{20464F72-40FE-4224-8E57-2EC6767F44F8}" destId="{A79B2202-5FA3-4268-AFCF-496DF624BC2C}" srcOrd="9" destOrd="0" presId="urn:microsoft.com/office/officeart/2005/8/layout/vList2"/>
    <dgm:cxn modelId="{A7D3ABBD-0459-4983-8500-4D27602BC5E2}" type="presParOf" srcId="{20464F72-40FE-4224-8E57-2EC6767F44F8}" destId="{5B54C961-0B43-40E4-8A85-2ACA02886568}" srcOrd="10" destOrd="0" presId="urn:microsoft.com/office/officeart/2005/8/layout/vList2"/>
    <dgm:cxn modelId="{2A729E04-DBDC-4864-9293-80A90F7579D2}" type="presParOf" srcId="{20464F72-40FE-4224-8E57-2EC6767F44F8}" destId="{F808F5F1-C8E9-4A42-B949-9038664C72B4}" srcOrd="11" destOrd="0" presId="urn:microsoft.com/office/officeart/2005/8/layout/vList2"/>
    <dgm:cxn modelId="{C286D87C-AE7E-44C7-8646-5B8CE49D9A30}" type="presParOf" srcId="{20464F72-40FE-4224-8E57-2EC6767F44F8}" destId="{7A41551D-839C-44E5-B3B6-159E4C9B33E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C7AF81-4B64-468B-9D50-846183362AD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8E21D68-C39C-43EF-A7F6-95F7F54BBE0D}">
      <dgm:prSet/>
      <dgm:spPr/>
      <dgm:t>
        <a:bodyPr/>
        <a:lstStyle/>
        <a:p>
          <a:pPr rtl="0"/>
          <a:r>
            <a:rPr lang="en-US" dirty="0"/>
            <a:t>You access a DB</a:t>
          </a:r>
        </a:p>
      </dgm:t>
    </dgm:pt>
    <dgm:pt modelId="{7E69F3C7-1C68-43FC-A7F6-55E1A3C8EA58}" type="parTrans" cxnId="{B9769A4F-7480-4E25-ACB2-99F88A251B02}">
      <dgm:prSet/>
      <dgm:spPr/>
      <dgm:t>
        <a:bodyPr/>
        <a:lstStyle/>
        <a:p>
          <a:endParaRPr lang="en-US"/>
        </a:p>
      </dgm:t>
    </dgm:pt>
    <dgm:pt modelId="{52282940-F39B-48C5-A3D7-BF9FC09279C7}" type="sibTrans" cxnId="{B9769A4F-7480-4E25-ACB2-99F88A251B02}">
      <dgm:prSet/>
      <dgm:spPr/>
      <dgm:t>
        <a:bodyPr/>
        <a:lstStyle/>
        <a:p>
          <a:endParaRPr lang="en-US"/>
        </a:p>
      </dgm:t>
    </dgm:pt>
    <dgm:pt modelId="{7D005B0A-5D96-4197-9583-74131BB3A044}">
      <dgm:prSet/>
      <dgm:spPr/>
      <dgm:t>
        <a:bodyPr/>
        <a:lstStyle/>
        <a:p>
          <a:pPr rtl="0"/>
          <a:r>
            <a:rPr lang="en-US" dirty="0"/>
            <a:t>DB is fully managed: High Availability, Backups, Patching</a:t>
          </a:r>
        </a:p>
      </dgm:t>
    </dgm:pt>
    <dgm:pt modelId="{08E83111-5D4C-4472-BC91-505644F4F163}" type="parTrans" cxnId="{4C610B01-0AFC-46C4-98B0-7908C4A05916}">
      <dgm:prSet/>
      <dgm:spPr/>
      <dgm:t>
        <a:bodyPr/>
        <a:lstStyle/>
        <a:p>
          <a:endParaRPr lang="en-US"/>
        </a:p>
      </dgm:t>
    </dgm:pt>
    <dgm:pt modelId="{867CC8E2-0182-438D-AE79-811D879EF30E}" type="sibTrans" cxnId="{4C610B01-0AFC-46C4-98B0-7908C4A05916}">
      <dgm:prSet/>
      <dgm:spPr/>
      <dgm:t>
        <a:bodyPr/>
        <a:lstStyle/>
        <a:p>
          <a:endParaRPr lang="en-US"/>
        </a:p>
      </dgm:t>
    </dgm:pt>
    <dgm:pt modelId="{B8135A79-2F9D-48BE-B943-72BB61D20AC8}">
      <dgm:prSet custT="1"/>
      <dgm:spPr/>
      <dgm:t>
        <a:bodyPr/>
        <a:lstStyle/>
        <a:p>
          <a:pPr rtl="0"/>
          <a:r>
            <a:rPr lang="en-US" sz="1600" dirty="0"/>
            <a:t>Runs latest SQL Server version, based on Enterprise edition</a:t>
          </a:r>
        </a:p>
      </dgm:t>
    </dgm:pt>
    <dgm:pt modelId="{DB182B24-DDFE-46DE-A67E-A771730661D6}" type="parTrans" cxnId="{109CF7DE-F07A-4BEB-A70A-5EC07A8DB9FF}">
      <dgm:prSet/>
      <dgm:spPr/>
      <dgm:t>
        <a:bodyPr/>
        <a:lstStyle/>
        <a:p>
          <a:endParaRPr lang="en-US"/>
        </a:p>
      </dgm:t>
    </dgm:pt>
    <dgm:pt modelId="{EDE792F1-2FF1-4B4F-B2E6-01A81E12E2D0}" type="sibTrans" cxnId="{109CF7DE-F07A-4BEB-A70A-5EC07A8DB9FF}">
      <dgm:prSet/>
      <dgm:spPr/>
      <dgm:t>
        <a:bodyPr/>
        <a:lstStyle/>
        <a:p>
          <a:endParaRPr lang="en-US"/>
        </a:p>
      </dgm:t>
    </dgm:pt>
    <dgm:pt modelId="{259923D0-728F-4556-AA45-7EC7DFEF01B6}">
      <dgm:prSet custT="1"/>
      <dgm:spPr/>
      <dgm:t>
        <a:bodyPr/>
        <a:lstStyle/>
        <a:p>
          <a:pPr rtl="0"/>
          <a:r>
            <a:rPr lang="en-US" sz="1800" dirty="0"/>
            <a:t>Incomplete </a:t>
          </a:r>
          <a:r>
            <a:rPr lang="en-US" sz="1800" dirty="0" err="1"/>
            <a:t>on-premise</a:t>
          </a:r>
          <a:r>
            <a:rPr lang="en-US" sz="1800" dirty="0"/>
            <a:t> compatibility (e.g. no jobs, linked servers, </a:t>
          </a:r>
          <a:r>
            <a:rPr lang="en-US" sz="1800" dirty="0" err="1"/>
            <a:t>FileStream</a:t>
          </a:r>
          <a:r>
            <a:rPr lang="en-US" sz="1800" dirty="0"/>
            <a:t>)</a:t>
          </a:r>
        </a:p>
      </dgm:t>
    </dgm:pt>
    <dgm:pt modelId="{218FFB85-E88F-4708-A974-120060C14F22}" type="parTrans" cxnId="{F98AEFAF-9C34-42DF-9E23-74D278D3A876}">
      <dgm:prSet/>
      <dgm:spPr/>
      <dgm:t>
        <a:bodyPr/>
        <a:lstStyle/>
        <a:p>
          <a:endParaRPr lang="en-US"/>
        </a:p>
      </dgm:t>
    </dgm:pt>
    <dgm:pt modelId="{4E0AA049-3FBB-401F-9448-BD72B2370D7E}" type="sibTrans" cxnId="{F98AEFAF-9C34-42DF-9E23-74D278D3A876}">
      <dgm:prSet/>
      <dgm:spPr/>
      <dgm:t>
        <a:bodyPr/>
        <a:lstStyle/>
        <a:p>
          <a:endParaRPr lang="en-US"/>
        </a:p>
      </dgm:t>
    </dgm:pt>
    <dgm:pt modelId="{C0EF01AF-8AD6-4B74-9F4E-22D83D9CB44C}">
      <dgm:prSet custT="1"/>
      <dgm:spPr/>
      <dgm:t>
        <a:bodyPr/>
        <a:lstStyle/>
        <a:p>
          <a:pPr rtl="0"/>
          <a:r>
            <a:rPr lang="en-US" sz="1800" dirty="0"/>
            <a:t>Different DB sizes: Basic (2GB, 5tps) to Premium (500GB, 735tps)</a:t>
          </a:r>
        </a:p>
      </dgm:t>
    </dgm:pt>
    <dgm:pt modelId="{D1781CBE-F581-4F81-9113-7BA9B39477AB}" type="parTrans" cxnId="{389DD3C4-F404-40A4-AC41-5C4FC1EE0B26}">
      <dgm:prSet/>
      <dgm:spPr/>
      <dgm:t>
        <a:bodyPr/>
        <a:lstStyle/>
        <a:p>
          <a:endParaRPr lang="en-US"/>
        </a:p>
      </dgm:t>
    </dgm:pt>
    <dgm:pt modelId="{9A2A1DC8-7109-46DE-9BD3-93EE1771B1A9}" type="sibTrans" cxnId="{389DD3C4-F404-40A4-AC41-5C4FC1EE0B26}">
      <dgm:prSet/>
      <dgm:spPr/>
      <dgm:t>
        <a:bodyPr/>
        <a:lstStyle/>
        <a:p>
          <a:endParaRPr lang="en-US"/>
        </a:p>
      </dgm:t>
    </dgm:pt>
    <dgm:pt modelId="{8CEAFE94-7E7F-4F04-AA77-6071F4958494}">
      <dgm:prSet custT="1"/>
      <dgm:spPr/>
      <dgm:t>
        <a:bodyPr/>
        <a:lstStyle/>
        <a:p>
          <a:pPr rtl="0"/>
          <a:r>
            <a:rPr lang="en-US" sz="1800" dirty="0"/>
            <a:t>DB availability SLA: 99.99%</a:t>
          </a:r>
        </a:p>
      </dgm:t>
    </dgm:pt>
    <dgm:pt modelId="{61BB18CA-4E20-4656-848F-A02B2432B716}" type="parTrans" cxnId="{CAE7E42C-D933-486C-8D0A-D053B28E52B5}">
      <dgm:prSet/>
      <dgm:spPr/>
      <dgm:t>
        <a:bodyPr/>
        <a:lstStyle/>
        <a:p>
          <a:endParaRPr lang="en-US"/>
        </a:p>
      </dgm:t>
    </dgm:pt>
    <dgm:pt modelId="{9C8728E1-3FD9-4A87-93A8-91CDB8B1A880}" type="sibTrans" cxnId="{CAE7E42C-D933-486C-8D0A-D053B28E52B5}">
      <dgm:prSet/>
      <dgm:spPr/>
      <dgm:t>
        <a:bodyPr/>
        <a:lstStyle/>
        <a:p>
          <a:endParaRPr lang="en-US"/>
        </a:p>
      </dgm:t>
    </dgm:pt>
    <dgm:pt modelId="{1AB8071B-50D0-4A82-9249-25CEC61D8105}" type="pres">
      <dgm:prSet presAssocID="{39C7AF81-4B64-468B-9D50-846183362ADF}" presName="linear" presStyleCnt="0">
        <dgm:presLayoutVars>
          <dgm:animLvl val="lvl"/>
          <dgm:resizeHandles val="exact"/>
        </dgm:presLayoutVars>
      </dgm:prSet>
      <dgm:spPr/>
    </dgm:pt>
    <dgm:pt modelId="{D086D094-243D-412D-92AE-9E0C4A4C07A1}" type="pres">
      <dgm:prSet presAssocID="{88E21D68-C39C-43EF-A7F6-95F7F54BBE0D}" presName="parentText" presStyleLbl="node1" presStyleIdx="0" presStyleCnt="6" custScaleY="77413" custLinFactNeighborY="18355">
        <dgm:presLayoutVars>
          <dgm:chMax val="0"/>
          <dgm:bulletEnabled val="1"/>
        </dgm:presLayoutVars>
      </dgm:prSet>
      <dgm:spPr/>
    </dgm:pt>
    <dgm:pt modelId="{2B55CEE6-AAD0-4F23-A053-D5168ABF9614}" type="pres">
      <dgm:prSet presAssocID="{52282940-F39B-48C5-A3D7-BF9FC09279C7}" presName="spacer" presStyleCnt="0"/>
      <dgm:spPr/>
    </dgm:pt>
    <dgm:pt modelId="{0833FEF6-9415-4EE2-BCC8-C80482B9DD1B}" type="pres">
      <dgm:prSet presAssocID="{7D005B0A-5D96-4197-9583-74131BB3A044}" presName="parentText" presStyleLbl="node1" presStyleIdx="1" presStyleCnt="6" custScaleY="84527">
        <dgm:presLayoutVars>
          <dgm:chMax val="0"/>
          <dgm:bulletEnabled val="1"/>
        </dgm:presLayoutVars>
      </dgm:prSet>
      <dgm:spPr/>
    </dgm:pt>
    <dgm:pt modelId="{1845A3A7-8BD2-4543-9CF6-D77762F491A1}" type="pres">
      <dgm:prSet presAssocID="{867CC8E2-0182-438D-AE79-811D879EF30E}" presName="spacer" presStyleCnt="0"/>
      <dgm:spPr/>
    </dgm:pt>
    <dgm:pt modelId="{E85C4D6F-7479-4DE2-A2E3-FDFA58AAAF3F}" type="pres">
      <dgm:prSet presAssocID="{B8135A79-2F9D-48BE-B943-72BB61D20AC8}" presName="parentText" presStyleLbl="node1" presStyleIdx="2" presStyleCnt="6" custScaleY="66758">
        <dgm:presLayoutVars>
          <dgm:chMax val="0"/>
          <dgm:bulletEnabled val="1"/>
        </dgm:presLayoutVars>
      </dgm:prSet>
      <dgm:spPr/>
    </dgm:pt>
    <dgm:pt modelId="{550E99B8-996F-4EF3-AB66-45705806FFEC}" type="pres">
      <dgm:prSet presAssocID="{EDE792F1-2FF1-4B4F-B2E6-01A81E12E2D0}" presName="spacer" presStyleCnt="0"/>
      <dgm:spPr/>
    </dgm:pt>
    <dgm:pt modelId="{56B68400-5ADA-4365-A0D2-4F45F1B15B28}" type="pres">
      <dgm:prSet presAssocID="{259923D0-728F-4556-AA45-7EC7DFEF01B6}" presName="parentText" presStyleLbl="node1" presStyleIdx="3" presStyleCnt="6">
        <dgm:presLayoutVars>
          <dgm:chMax val="0"/>
          <dgm:bulletEnabled val="1"/>
        </dgm:presLayoutVars>
      </dgm:prSet>
      <dgm:spPr/>
    </dgm:pt>
    <dgm:pt modelId="{92D3ACE1-446F-429C-BE54-E761CBEEBAF8}" type="pres">
      <dgm:prSet presAssocID="{4E0AA049-3FBB-401F-9448-BD72B2370D7E}" presName="spacer" presStyleCnt="0"/>
      <dgm:spPr/>
    </dgm:pt>
    <dgm:pt modelId="{840295B2-CECA-4C3F-8587-61902DE48F59}" type="pres">
      <dgm:prSet presAssocID="{C0EF01AF-8AD6-4B74-9F4E-22D83D9CB44C}" presName="parentText" presStyleLbl="node1" presStyleIdx="4" presStyleCnt="6">
        <dgm:presLayoutVars>
          <dgm:chMax val="0"/>
          <dgm:bulletEnabled val="1"/>
        </dgm:presLayoutVars>
      </dgm:prSet>
      <dgm:spPr/>
    </dgm:pt>
    <dgm:pt modelId="{EE4BD500-8809-470F-9E0B-B9F590592FAF}" type="pres">
      <dgm:prSet presAssocID="{9A2A1DC8-7109-46DE-9BD3-93EE1771B1A9}" presName="spacer" presStyleCnt="0"/>
      <dgm:spPr/>
    </dgm:pt>
    <dgm:pt modelId="{EA223F0E-C967-49CC-91F3-B368FF2660FE}" type="pres">
      <dgm:prSet presAssocID="{8CEAFE94-7E7F-4F04-AA77-6071F4958494}" presName="parentText" presStyleLbl="node1" presStyleIdx="5" presStyleCnt="6">
        <dgm:presLayoutVars>
          <dgm:chMax val="0"/>
          <dgm:bulletEnabled val="1"/>
        </dgm:presLayoutVars>
      </dgm:prSet>
      <dgm:spPr/>
    </dgm:pt>
  </dgm:ptLst>
  <dgm:cxnLst>
    <dgm:cxn modelId="{E111A2A8-0FEE-4610-9579-33D6DA695ADC}" type="presOf" srcId="{259923D0-728F-4556-AA45-7EC7DFEF01B6}" destId="{56B68400-5ADA-4365-A0D2-4F45F1B15B28}" srcOrd="0" destOrd="0" presId="urn:microsoft.com/office/officeart/2005/8/layout/vList2"/>
    <dgm:cxn modelId="{109CF7DE-F07A-4BEB-A70A-5EC07A8DB9FF}" srcId="{39C7AF81-4B64-468B-9D50-846183362ADF}" destId="{B8135A79-2F9D-48BE-B943-72BB61D20AC8}" srcOrd="2" destOrd="0" parTransId="{DB182B24-DDFE-46DE-A67E-A771730661D6}" sibTransId="{EDE792F1-2FF1-4B4F-B2E6-01A81E12E2D0}"/>
    <dgm:cxn modelId="{B9769A4F-7480-4E25-ACB2-99F88A251B02}" srcId="{39C7AF81-4B64-468B-9D50-846183362ADF}" destId="{88E21D68-C39C-43EF-A7F6-95F7F54BBE0D}" srcOrd="0" destOrd="0" parTransId="{7E69F3C7-1C68-43FC-A7F6-55E1A3C8EA58}" sibTransId="{52282940-F39B-48C5-A3D7-BF9FC09279C7}"/>
    <dgm:cxn modelId="{2EE183D6-75D2-4804-9C5A-80A2852BD013}" type="presOf" srcId="{B8135A79-2F9D-48BE-B943-72BB61D20AC8}" destId="{E85C4D6F-7479-4DE2-A2E3-FDFA58AAAF3F}" srcOrd="0" destOrd="0" presId="urn:microsoft.com/office/officeart/2005/8/layout/vList2"/>
    <dgm:cxn modelId="{CAE7E42C-D933-486C-8D0A-D053B28E52B5}" srcId="{39C7AF81-4B64-468B-9D50-846183362ADF}" destId="{8CEAFE94-7E7F-4F04-AA77-6071F4958494}" srcOrd="5" destOrd="0" parTransId="{61BB18CA-4E20-4656-848F-A02B2432B716}" sibTransId="{9C8728E1-3FD9-4A87-93A8-91CDB8B1A880}"/>
    <dgm:cxn modelId="{4C610B01-0AFC-46C4-98B0-7908C4A05916}" srcId="{39C7AF81-4B64-468B-9D50-846183362ADF}" destId="{7D005B0A-5D96-4197-9583-74131BB3A044}" srcOrd="1" destOrd="0" parTransId="{08E83111-5D4C-4472-BC91-505644F4F163}" sibTransId="{867CC8E2-0182-438D-AE79-811D879EF30E}"/>
    <dgm:cxn modelId="{F98AEFAF-9C34-42DF-9E23-74D278D3A876}" srcId="{39C7AF81-4B64-468B-9D50-846183362ADF}" destId="{259923D0-728F-4556-AA45-7EC7DFEF01B6}" srcOrd="3" destOrd="0" parTransId="{218FFB85-E88F-4708-A974-120060C14F22}" sibTransId="{4E0AA049-3FBB-401F-9448-BD72B2370D7E}"/>
    <dgm:cxn modelId="{263CD4D7-9015-4D67-B8D8-A18FB9ABC11A}" type="presOf" srcId="{39C7AF81-4B64-468B-9D50-846183362ADF}" destId="{1AB8071B-50D0-4A82-9249-25CEC61D8105}" srcOrd="0" destOrd="0" presId="urn:microsoft.com/office/officeart/2005/8/layout/vList2"/>
    <dgm:cxn modelId="{CA876747-1B7A-40E4-A1A7-4C2734F450DE}" type="presOf" srcId="{88E21D68-C39C-43EF-A7F6-95F7F54BBE0D}" destId="{D086D094-243D-412D-92AE-9E0C4A4C07A1}" srcOrd="0" destOrd="0" presId="urn:microsoft.com/office/officeart/2005/8/layout/vList2"/>
    <dgm:cxn modelId="{FCD15891-52E5-45F3-A497-88D73EE35A96}" type="presOf" srcId="{7D005B0A-5D96-4197-9583-74131BB3A044}" destId="{0833FEF6-9415-4EE2-BCC8-C80482B9DD1B}" srcOrd="0" destOrd="0" presId="urn:microsoft.com/office/officeart/2005/8/layout/vList2"/>
    <dgm:cxn modelId="{6A5121C7-8FD6-41D9-9FC6-D834B2F4344E}" type="presOf" srcId="{8CEAFE94-7E7F-4F04-AA77-6071F4958494}" destId="{EA223F0E-C967-49CC-91F3-B368FF2660FE}" srcOrd="0" destOrd="0" presId="urn:microsoft.com/office/officeart/2005/8/layout/vList2"/>
    <dgm:cxn modelId="{389DD3C4-F404-40A4-AC41-5C4FC1EE0B26}" srcId="{39C7AF81-4B64-468B-9D50-846183362ADF}" destId="{C0EF01AF-8AD6-4B74-9F4E-22D83D9CB44C}" srcOrd="4" destOrd="0" parTransId="{D1781CBE-F581-4F81-9113-7BA9B39477AB}" sibTransId="{9A2A1DC8-7109-46DE-9BD3-93EE1771B1A9}"/>
    <dgm:cxn modelId="{04A6BD84-DA74-4E27-947C-3629285F64E3}" type="presOf" srcId="{C0EF01AF-8AD6-4B74-9F4E-22D83D9CB44C}" destId="{840295B2-CECA-4C3F-8587-61902DE48F59}" srcOrd="0" destOrd="0" presId="urn:microsoft.com/office/officeart/2005/8/layout/vList2"/>
    <dgm:cxn modelId="{71AA350E-3AD1-4BAA-A426-B4AF4D25EA7E}" type="presParOf" srcId="{1AB8071B-50D0-4A82-9249-25CEC61D8105}" destId="{D086D094-243D-412D-92AE-9E0C4A4C07A1}" srcOrd="0" destOrd="0" presId="urn:microsoft.com/office/officeart/2005/8/layout/vList2"/>
    <dgm:cxn modelId="{880EE01C-DC67-47BA-9DAA-D9C1422E7A78}" type="presParOf" srcId="{1AB8071B-50D0-4A82-9249-25CEC61D8105}" destId="{2B55CEE6-AAD0-4F23-A053-D5168ABF9614}" srcOrd="1" destOrd="0" presId="urn:microsoft.com/office/officeart/2005/8/layout/vList2"/>
    <dgm:cxn modelId="{A9D80589-3016-46FC-A3F5-A4583115FFC1}" type="presParOf" srcId="{1AB8071B-50D0-4A82-9249-25CEC61D8105}" destId="{0833FEF6-9415-4EE2-BCC8-C80482B9DD1B}" srcOrd="2" destOrd="0" presId="urn:microsoft.com/office/officeart/2005/8/layout/vList2"/>
    <dgm:cxn modelId="{0FE43810-2BDC-4B88-A1A5-3D08CE11781B}" type="presParOf" srcId="{1AB8071B-50D0-4A82-9249-25CEC61D8105}" destId="{1845A3A7-8BD2-4543-9CF6-D77762F491A1}" srcOrd="3" destOrd="0" presId="urn:microsoft.com/office/officeart/2005/8/layout/vList2"/>
    <dgm:cxn modelId="{91AF5B15-9821-4FED-BEE2-1065C1C4E6D0}" type="presParOf" srcId="{1AB8071B-50D0-4A82-9249-25CEC61D8105}" destId="{E85C4D6F-7479-4DE2-A2E3-FDFA58AAAF3F}" srcOrd="4" destOrd="0" presId="urn:microsoft.com/office/officeart/2005/8/layout/vList2"/>
    <dgm:cxn modelId="{851FDC88-95EA-4C88-9A25-7D0D2B5356BF}" type="presParOf" srcId="{1AB8071B-50D0-4A82-9249-25CEC61D8105}" destId="{550E99B8-996F-4EF3-AB66-45705806FFEC}" srcOrd="5" destOrd="0" presId="urn:microsoft.com/office/officeart/2005/8/layout/vList2"/>
    <dgm:cxn modelId="{FFB14020-3901-482A-B0D6-F97B10DBDD62}" type="presParOf" srcId="{1AB8071B-50D0-4A82-9249-25CEC61D8105}" destId="{56B68400-5ADA-4365-A0D2-4F45F1B15B28}" srcOrd="6" destOrd="0" presId="urn:microsoft.com/office/officeart/2005/8/layout/vList2"/>
    <dgm:cxn modelId="{FFFDEA4C-3AD4-4F16-B275-4D174B0D7DF6}" type="presParOf" srcId="{1AB8071B-50D0-4A82-9249-25CEC61D8105}" destId="{92D3ACE1-446F-429C-BE54-E761CBEEBAF8}" srcOrd="7" destOrd="0" presId="urn:microsoft.com/office/officeart/2005/8/layout/vList2"/>
    <dgm:cxn modelId="{D37BD9E6-6097-4E95-B22D-34FBF077AAEC}" type="presParOf" srcId="{1AB8071B-50D0-4A82-9249-25CEC61D8105}" destId="{840295B2-CECA-4C3F-8587-61902DE48F59}" srcOrd="8" destOrd="0" presId="urn:microsoft.com/office/officeart/2005/8/layout/vList2"/>
    <dgm:cxn modelId="{5C77D7D0-AD16-40CB-8395-36114232B138}" type="presParOf" srcId="{1AB8071B-50D0-4A82-9249-25CEC61D8105}" destId="{EE4BD500-8809-470F-9E0B-B9F590592FAF}" srcOrd="9" destOrd="0" presId="urn:microsoft.com/office/officeart/2005/8/layout/vList2"/>
    <dgm:cxn modelId="{953FAC34-332E-46D1-88D3-B9D3D924F1FA}" type="presParOf" srcId="{1AB8071B-50D0-4A82-9249-25CEC61D8105}" destId="{EA223F0E-C967-49CC-91F3-B368FF2660FE}" srcOrd="1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BBE38-2E51-4BC5-8A2E-52C9982CE871}">
      <dsp:nvSpPr>
        <dsp:cNvPr id="0" name=""/>
        <dsp:cNvSpPr/>
      </dsp:nvSpPr>
      <dsp:spPr>
        <a:xfrm>
          <a:off x="0" y="0"/>
          <a:ext cx="5731795" cy="66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t>You access a VM with SQL Server</a:t>
          </a:r>
        </a:p>
      </dsp:txBody>
      <dsp:txXfrm>
        <a:off x="32448" y="32448"/>
        <a:ext cx="5666899" cy="599800"/>
      </dsp:txXfrm>
    </dsp:sp>
    <dsp:sp modelId="{FEC9D48A-EC47-42DD-B0B2-817B99B13083}">
      <dsp:nvSpPr>
        <dsp:cNvPr id="0" name=""/>
        <dsp:cNvSpPr/>
      </dsp:nvSpPr>
      <dsp:spPr>
        <a:xfrm>
          <a:off x="0" y="680247"/>
          <a:ext cx="5731795" cy="66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t>You manage SQL Server and Windows: High Availability, Backups, Patching</a:t>
          </a:r>
        </a:p>
      </dsp:txBody>
      <dsp:txXfrm>
        <a:off x="32448" y="712695"/>
        <a:ext cx="5666899" cy="599800"/>
      </dsp:txXfrm>
    </dsp:sp>
    <dsp:sp modelId="{CCAA5239-4BFA-4A81-9F2C-1419E5715A3E}">
      <dsp:nvSpPr>
        <dsp:cNvPr id="0" name=""/>
        <dsp:cNvSpPr/>
      </dsp:nvSpPr>
      <dsp:spPr>
        <a:xfrm>
          <a:off x="0" y="1359133"/>
          <a:ext cx="5731795" cy="66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t>You can run any SQL Server version and edition</a:t>
          </a:r>
        </a:p>
      </dsp:txBody>
      <dsp:txXfrm>
        <a:off x="32448" y="1391581"/>
        <a:ext cx="5666899" cy="599800"/>
      </dsp:txXfrm>
    </dsp:sp>
    <dsp:sp modelId="{0D1180FB-0C92-4299-BE42-836EE22CF5E8}">
      <dsp:nvSpPr>
        <dsp:cNvPr id="0" name=""/>
        <dsp:cNvSpPr/>
      </dsp:nvSpPr>
      <dsp:spPr>
        <a:xfrm>
          <a:off x="0" y="2038018"/>
          <a:ext cx="5731795" cy="66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dirty="0"/>
            <a:t>Full </a:t>
          </a:r>
          <a:r>
            <a:rPr lang="en-US" sz="2000" kern="1200" dirty="0" err="1"/>
            <a:t>on-premise</a:t>
          </a:r>
          <a:r>
            <a:rPr lang="en-US" sz="2000" kern="1200" dirty="0"/>
            <a:t> compatibility</a:t>
          </a:r>
        </a:p>
      </dsp:txBody>
      <dsp:txXfrm>
        <a:off x="32448" y="2070466"/>
        <a:ext cx="5666899" cy="599800"/>
      </dsp:txXfrm>
    </dsp:sp>
    <dsp:sp modelId="{BC1577CD-C1D4-4E8E-96CA-821879E0DB03}">
      <dsp:nvSpPr>
        <dsp:cNvPr id="0" name=""/>
        <dsp:cNvSpPr/>
      </dsp:nvSpPr>
      <dsp:spPr>
        <a:xfrm>
          <a:off x="0" y="2716904"/>
          <a:ext cx="5731795" cy="66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Different VM sizes: A0 (1 core, 1GB mem, 1TB) to A16 (16 cores, 112GB mem, 16TB)</a:t>
          </a:r>
        </a:p>
      </dsp:txBody>
      <dsp:txXfrm>
        <a:off x="32448" y="2749352"/>
        <a:ext cx="5666899" cy="599800"/>
      </dsp:txXfrm>
    </dsp:sp>
    <dsp:sp modelId="{5B54C961-0B43-40E4-8A85-2ACA02886568}">
      <dsp:nvSpPr>
        <dsp:cNvPr id="0" name=""/>
        <dsp:cNvSpPr/>
      </dsp:nvSpPr>
      <dsp:spPr>
        <a:xfrm>
          <a:off x="0" y="3395790"/>
          <a:ext cx="5731795" cy="66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VM availability SLA: 99.95%: Can achieve higher availability (~99.99%) configuring </a:t>
          </a:r>
          <a:r>
            <a:rPr lang="en-US" sz="1800" kern="1200" dirty="0" err="1"/>
            <a:t>AlwaysOn</a:t>
          </a:r>
          <a:endParaRPr lang="en-US" sz="1800" kern="1200" dirty="0"/>
        </a:p>
      </dsp:txBody>
      <dsp:txXfrm>
        <a:off x="32448" y="3428238"/>
        <a:ext cx="5666899" cy="599800"/>
      </dsp:txXfrm>
    </dsp:sp>
    <dsp:sp modelId="{7A41551D-839C-44E5-B3B6-159E4C9B33EC}">
      <dsp:nvSpPr>
        <dsp:cNvPr id="0" name=""/>
        <dsp:cNvSpPr/>
      </dsp:nvSpPr>
      <dsp:spPr>
        <a:xfrm>
          <a:off x="0" y="4076037"/>
          <a:ext cx="5731795" cy="66469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Reuse </a:t>
          </a:r>
          <a:r>
            <a:rPr lang="en-US" sz="1800" kern="1200" dirty="0" err="1"/>
            <a:t>on-premise</a:t>
          </a:r>
          <a:r>
            <a:rPr lang="en-US" sz="1800" kern="1200" dirty="0"/>
            <a:t> infrastructure (e.g. Active Directory)</a:t>
          </a:r>
        </a:p>
      </dsp:txBody>
      <dsp:txXfrm>
        <a:off x="32448" y="4108485"/>
        <a:ext cx="5666899" cy="599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6D094-243D-412D-92AE-9E0C4A4C07A1}">
      <dsp:nvSpPr>
        <dsp:cNvPr id="0" name=""/>
        <dsp:cNvSpPr/>
      </dsp:nvSpPr>
      <dsp:spPr>
        <a:xfrm>
          <a:off x="0" y="24993"/>
          <a:ext cx="5846858" cy="6458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You access a DB</a:t>
          </a:r>
        </a:p>
      </dsp:txBody>
      <dsp:txXfrm>
        <a:off x="31525" y="56518"/>
        <a:ext cx="5783808" cy="582751"/>
      </dsp:txXfrm>
    </dsp:sp>
    <dsp:sp modelId="{0833FEF6-9415-4EE2-BCC8-C80482B9DD1B}">
      <dsp:nvSpPr>
        <dsp:cNvPr id="0" name=""/>
        <dsp:cNvSpPr/>
      </dsp:nvSpPr>
      <dsp:spPr>
        <a:xfrm>
          <a:off x="0" y="720174"/>
          <a:ext cx="5846858" cy="7051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DB is fully managed: High Availability, Backups, Patching</a:t>
          </a:r>
        </a:p>
      </dsp:txBody>
      <dsp:txXfrm>
        <a:off x="34422" y="754596"/>
        <a:ext cx="5778014" cy="636304"/>
      </dsp:txXfrm>
    </dsp:sp>
    <dsp:sp modelId="{E85C4D6F-7479-4DE2-A2E3-FDFA58AAAF3F}">
      <dsp:nvSpPr>
        <dsp:cNvPr id="0" name=""/>
        <dsp:cNvSpPr/>
      </dsp:nvSpPr>
      <dsp:spPr>
        <a:xfrm>
          <a:off x="0" y="1485802"/>
          <a:ext cx="5846858" cy="55691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t>Runs latest SQL Server version, based on Enterprise edition</a:t>
          </a:r>
        </a:p>
      </dsp:txBody>
      <dsp:txXfrm>
        <a:off x="27186" y="1512988"/>
        <a:ext cx="5792486" cy="502542"/>
      </dsp:txXfrm>
    </dsp:sp>
    <dsp:sp modelId="{56B68400-5ADA-4365-A0D2-4F45F1B15B28}">
      <dsp:nvSpPr>
        <dsp:cNvPr id="0" name=""/>
        <dsp:cNvSpPr/>
      </dsp:nvSpPr>
      <dsp:spPr>
        <a:xfrm>
          <a:off x="0" y="2103196"/>
          <a:ext cx="5846858"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Incomplete </a:t>
          </a:r>
          <a:r>
            <a:rPr lang="en-US" sz="1800" kern="1200" dirty="0" err="1"/>
            <a:t>on-premise</a:t>
          </a:r>
          <a:r>
            <a:rPr lang="en-US" sz="1800" kern="1200" dirty="0"/>
            <a:t> compatibility (e.g. no jobs, linked servers, </a:t>
          </a:r>
          <a:r>
            <a:rPr lang="en-US" sz="1800" kern="1200" dirty="0" err="1"/>
            <a:t>FileStream</a:t>
          </a:r>
          <a:r>
            <a:rPr lang="en-US" sz="1800" kern="1200" dirty="0"/>
            <a:t>)</a:t>
          </a:r>
        </a:p>
      </dsp:txBody>
      <dsp:txXfrm>
        <a:off x="40724" y="2143920"/>
        <a:ext cx="5765410" cy="752780"/>
      </dsp:txXfrm>
    </dsp:sp>
    <dsp:sp modelId="{840295B2-CECA-4C3F-8587-61902DE48F59}">
      <dsp:nvSpPr>
        <dsp:cNvPr id="0" name=""/>
        <dsp:cNvSpPr/>
      </dsp:nvSpPr>
      <dsp:spPr>
        <a:xfrm>
          <a:off x="0" y="2997904"/>
          <a:ext cx="5846858"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Different DB sizes: Basic (2GB, 5tps) to Premium (500GB, 735tps)</a:t>
          </a:r>
        </a:p>
      </dsp:txBody>
      <dsp:txXfrm>
        <a:off x="40724" y="3038628"/>
        <a:ext cx="5765410" cy="752780"/>
      </dsp:txXfrm>
    </dsp:sp>
    <dsp:sp modelId="{EA223F0E-C967-49CC-91F3-B368FF2660FE}">
      <dsp:nvSpPr>
        <dsp:cNvPr id="0" name=""/>
        <dsp:cNvSpPr/>
      </dsp:nvSpPr>
      <dsp:spPr>
        <a:xfrm>
          <a:off x="0" y="3892612"/>
          <a:ext cx="5846858" cy="834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DB availability SLA: 99.99%</a:t>
          </a:r>
        </a:p>
      </dsp:txBody>
      <dsp:txXfrm>
        <a:off x="40724" y="3933336"/>
        <a:ext cx="5765410" cy="7527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7991A8-EFB7-4284-ACE5-0E7F47DF45C4}" type="datetimeFigureOut">
              <a:rPr lang="en-US" smtClean="0"/>
              <a:t>4/25/2016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56634-5046-4BBF-9C48-91AACFA0BD7F}" type="slidenum">
              <a:rPr lang="en-US" smtClean="0"/>
              <a:t>‹#›</a:t>
            </a:fld>
            <a:endParaRPr lang="en-US"/>
          </a:p>
        </p:txBody>
      </p:sp>
    </p:spTree>
    <p:extLst>
      <p:ext uri="{BB962C8B-B14F-4D97-AF65-F5344CB8AC3E}">
        <p14:creationId xmlns:p14="http://schemas.microsoft.com/office/powerpoint/2010/main" val="3744779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Brunel_University" TargetMode="External"/><Relationship Id="rId13" Type="http://schemas.openxmlformats.org/officeDocument/2006/relationships/hyperlink" Target="https://en.wikipedia.org/wiki/Mediatonic#cite_note-5" TargetMode="External"/><Relationship Id="rId18" Type="http://schemas.openxmlformats.org/officeDocument/2006/relationships/hyperlink" Target="https://en.wikipedia.org/wiki/Mediatonic#cite_note-9" TargetMode="External"/><Relationship Id="rId26" Type="http://schemas.openxmlformats.org/officeDocument/2006/relationships/hyperlink" Target="https://en.wikipedia.org/wiki/Mediatonic#cite_note-11" TargetMode="External"/><Relationship Id="rId3" Type="http://schemas.openxmlformats.org/officeDocument/2006/relationships/hyperlink" Target="https://en.wikipedia.org/wiki/Mediatonic#cite_note-2" TargetMode="External"/><Relationship Id="rId21" Type="http://schemas.openxmlformats.org/officeDocument/2006/relationships/hyperlink" Target="https://en.wikipedia.org/wiki/Big_Fish_Games" TargetMode="External"/><Relationship Id="rId34" Type="http://schemas.openxmlformats.org/officeDocument/2006/relationships/hyperlink" Target="https://en.wikipedia.org/wiki/Mediatonic#cite_note-19" TargetMode="External"/><Relationship Id="rId7" Type="http://schemas.openxmlformats.org/officeDocument/2006/relationships/hyperlink" Target="https://en.wikipedia.org/wiki/Mediatonic#cite_note-3" TargetMode="External"/><Relationship Id="rId12" Type="http://schemas.openxmlformats.org/officeDocument/2006/relationships/hyperlink" Target="https://en.wikipedia.org/wiki/Venture_Capital" TargetMode="External"/><Relationship Id="rId17" Type="http://schemas.openxmlformats.org/officeDocument/2006/relationships/hyperlink" Target="https://en.wikipedia.org/wiki/Mediatonic#cite_note-8" TargetMode="External"/><Relationship Id="rId25" Type="http://schemas.openxmlformats.org/officeDocument/2006/relationships/hyperlink" Target="https://en.wikipedia.org/wiki/Mediatonic#cite_note-10" TargetMode="External"/><Relationship Id="rId33" Type="http://schemas.openxmlformats.org/officeDocument/2006/relationships/hyperlink" Target="https://en.wikipedia.org/wiki/Mediatonic#cite_note-18" TargetMode="External"/><Relationship Id="rId2" Type="http://schemas.openxmlformats.org/officeDocument/2006/relationships/slide" Target="../slides/slide35.xml"/><Relationship Id="rId16" Type="http://schemas.openxmlformats.org/officeDocument/2006/relationships/hyperlink" Target="https://en.wikipedia.org/wiki/AstraZeneca" TargetMode="External"/><Relationship Id="rId20" Type="http://schemas.openxmlformats.org/officeDocument/2006/relationships/hyperlink" Target="https://en.wikipedia.org/wiki/PopCap" TargetMode="External"/><Relationship Id="rId29" Type="http://schemas.openxmlformats.org/officeDocument/2006/relationships/hyperlink" Target="https://en.wikipedia.org/wiki/Mediatonic#cite_note-14" TargetMode="External"/><Relationship Id="rId1" Type="http://schemas.openxmlformats.org/officeDocument/2006/relationships/notesMaster" Target="../notesMasters/notesMaster1.xml"/><Relationship Id="rId6" Type="http://schemas.openxmlformats.org/officeDocument/2006/relationships/hyperlink" Target="https://en.wikipedia.org/wiki/United_Kingdom" TargetMode="External"/><Relationship Id="rId11" Type="http://schemas.openxmlformats.org/officeDocument/2006/relationships/hyperlink" Target="https://en.wikipedia.org/wiki/Kelly_Sumner" TargetMode="External"/><Relationship Id="rId24" Type="http://schemas.openxmlformats.org/officeDocument/2006/relationships/hyperlink" Target="https://en.wikipedia.org/wiki/Diner_Dash" TargetMode="External"/><Relationship Id="rId32" Type="http://schemas.openxmlformats.org/officeDocument/2006/relationships/hyperlink" Target="https://en.wikipedia.org/wiki/Mediatonic#cite_note-17" TargetMode="External"/><Relationship Id="rId5" Type="http://schemas.openxmlformats.org/officeDocument/2006/relationships/hyperlink" Target="https://en.wikipedia.org/wiki/Brighton" TargetMode="External"/><Relationship Id="rId15" Type="http://schemas.openxmlformats.org/officeDocument/2006/relationships/hyperlink" Target="https://en.wikipedia.org/wiki/Digital_distribution" TargetMode="External"/><Relationship Id="rId23" Type="http://schemas.openxmlformats.org/officeDocument/2006/relationships/hyperlink" Target="https://en.wikipedia.org/wiki/Bejeweled" TargetMode="External"/><Relationship Id="rId28" Type="http://schemas.openxmlformats.org/officeDocument/2006/relationships/hyperlink" Target="https://en.wikipedia.org/wiki/Mediatonic#cite_note-13" TargetMode="External"/><Relationship Id="rId36" Type="http://schemas.openxmlformats.org/officeDocument/2006/relationships/hyperlink" Target="https://en.wikipedia.org/wiki/Mediatonic#cite_note-21" TargetMode="External"/><Relationship Id="rId10" Type="http://schemas.openxmlformats.org/officeDocument/2006/relationships/hyperlink" Target="https://en.wikipedia.org/wiki/Ian_Livingstone" TargetMode="External"/><Relationship Id="rId19" Type="http://schemas.openxmlformats.org/officeDocument/2006/relationships/hyperlink" Target="https://en.wikipedia.org/wiki/Casual_game" TargetMode="External"/><Relationship Id="rId31" Type="http://schemas.openxmlformats.org/officeDocument/2006/relationships/hyperlink" Target="https://en.wikipedia.org/wiki/Mediatonic#cite_note-16" TargetMode="External"/><Relationship Id="rId4" Type="http://schemas.openxmlformats.org/officeDocument/2006/relationships/hyperlink" Target="https://en.wikipedia.org/wiki/London" TargetMode="External"/><Relationship Id="rId9" Type="http://schemas.openxmlformats.org/officeDocument/2006/relationships/hyperlink" Target="https://en.wikipedia.org/wiki/Mediatonic#cite_note-4" TargetMode="External"/><Relationship Id="rId14" Type="http://schemas.openxmlformats.org/officeDocument/2006/relationships/hyperlink" Target="https://en.wikipedia.org/wiki/Mediatonic#cite_note-6" TargetMode="External"/><Relationship Id="rId22" Type="http://schemas.openxmlformats.org/officeDocument/2006/relationships/hyperlink" Target="https://en.wikipedia.org/wiki/PlayFirst" TargetMode="External"/><Relationship Id="rId27" Type="http://schemas.openxmlformats.org/officeDocument/2006/relationships/hyperlink" Target="https://en.wikipedia.org/wiki/Mediatonic#cite_note-12" TargetMode="External"/><Relationship Id="rId30" Type="http://schemas.openxmlformats.org/officeDocument/2006/relationships/hyperlink" Target="https://en.wikipedia.org/wiki/Mediatonic#cite_note-15" TargetMode="External"/><Relationship Id="rId35" Type="http://schemas.openxmlformats.org/officeDocument/2006/relationships/hyperlink" Target="https://en.wikipedia.org/wiki/Mediatonic#cite_note-2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apptentive.com/blog/the-five-mobile-marketing-metrics-that-matter-mos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1</a:t>
            </a:fld>
            <a:endParaRPr lang="en-US"/>
          </a:p>
        </p:txBody>
      </p:sp>
    </p:spTree>
    <p:extLst>
      <p:ext uri="{BB962C8B-B14F-4D97-AF65-F5344CB8AC3E}">
        <p14:creationId xmlns:p14="http://schemas.microsoft.com/office/powerpoint/2010/main" val="786686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Mediatonic</a:t>
            </a:r>
            <a:r>
              <a:rPr lang="en-GB" dirty="0"/>
              <a:t> are a medium-sized</a:t>
            </a:r>
            <a:r>
              <a:rPr lang="en-GB" baseline="0" dirty="0"/>
              <a:t> game studio that produce games for Disney</a:t>
            </a:r>
          </a:p>
          <a:p>
            <a:r>
              <a:rPr lang="en-GB" baseline="0" dirty="0"/>
              <a:t>In 2012 Elastacloud engaged with them </a:t>
            </a:r>
          </a:p>
          <a:p>
            <a:endParaRPr lang="en-GB" baseline="0" dirty="0"/>
          </a:p>
          <a:p>
            <a:r>
              <a:rPr lang="en-GB" sz="1200" b="0" i="0" kern="1200" dirty="0" err="1">
                <a:solidFill>
                  <a:schemeClr val="tx1"/>
                </a:solidFill>
                <a:effectLst/>
                <a:latin typeface="+mn-lt"/>
                <a:ea typeface="+mn-ea"/>
                <a:cs typeface="+mn-cs"/>
              </a:rPr>
              <a:t>Mediatonic</a:t>
            </a:r>
            <a:r>
              <a:rPr lang="en-GB" sz="1200" b="0" i="0" kern="1200" dirty="0">
                <a:solidFill>
                  <a:schemeClr val="tx1"/>
                </a:solidFill>
                <a:effectLst/>
                <a:latin typeface="+mn-lt"/>
                <a:ea typeface="+mn-ea"/>
                <a:cs typeface="+mn-cs"/>
              </a:rPr>
              <a:t> provides an end-to-end solution for brands and media companies to make significant strategic investments in social, mobile and free-to-play games.</a:t>
            </a:r>
          </a:p>
          <a:p>
            <a:r>
              <a:rPr lang="en-GB" sz="1200" b="0" i="0" kern="1200" dirty="0" err="1">
                <a:solidFill>
                  <a:schemeClr val="tx1"/>
                </a:solidFill>
                <a:effectLst/>
                <a:latin typeface="+mn-lt"/>
                <a:ea typeface="+mn-ea"/>
                <a:cs typeface="+mn-cs"/>
              </a:rPr>
              <a:t>Mediatonic</a:t>
            </a:r>
            <a:r>
              <a:rPr lang="en-GB" sz="1200" b="0" i="0" kern="1200" dirty="0">
                <a:solidFill>
                  <a:schemeClr val="tx1"/>
                </a:solidFill>
                <a:effectLst/>
                <a:latin typeface="+mn-lt"/>
                <a:ea typeface="+mn-ea"/>
                <a:cs typeface="+mn-cs"/>
              </a:rPr>
              <a:t> works in partnership with blue-chip companies in North America, Europe and Asia to design, develop and manage games with huge numbers of active players.</a:t>
            </a:r>
          </a:p>
          <a:p>
            <a:endParaRPr lang="en-GB" baseline="0" dirty="0"/>
          </a:p>
          <a:p>
            <a:endParaRPr lang="en-GB" baseline="0" dirty="0"/>
          </a:p>
          <a:p>
            <a:r>
              <a:rPr lang="en-GB" sz="1200" b="1" i="0" kern="1200" dirty="0" err="1">
                <a:solidFill>
                  <a:schemeClr val="tx1"/>
                </a:solidFill>
                <a:effectLst/>
                <a:latin typeface="+mn-lt"/>
                <a:ea typeface="+mn-ea"/>
                <a:cs typeface="+mn-cs"/>
              </a:rPr>
              <a:t>Mediatonic</a:t>
            </a:r>
            <a:r>
              <a:rPr lang="en-GB" sz="1200" b="1" i="0" kern="1200" dirty="0">
                <a:solidFill>
                  <a:schemeClr val="tx1"/>
                </a:solidFill>
                <a:effectLst/>
                <a:latin typeface="+mn-lt"/>
                <a:ea typeface="+mn-ea"/>
                <a:cs typeface="+mn-cs"/>
              </a:rPr>
              <a:t> Games</a:t>
            </a:r>
            <a:r>
              <a:rPr lang="en-GB" sz="1200" b="0" i="0" kern="1200" dirty="0">
                <a:solidFill>
                  <a:schemeClr val="tx1"/>
                </a:solidFill>
                <a:effectLst/>
                <a:latin typeface="+mn-lt"/>
                <a:ea typeface="+mn-ea"/>
                <a:cs typeface="+mn-cs"/>
              </a:rPr>
              <a:t> is a British independent games developer founded in September 2005</a:t>
            </a:r>
            <a:r>
              <a:rPr lang="en-GB" sz="1200" b="0" i="0" u="none" strike="noStrike" kern="1200" baseline="30000" dirty="0">
                <a:solidFill>
                  <a:schemeClr val="tx1"/>
                </a:solidFill>
                <a:effectLst/>
                <a:latin typeface="+mn-lt"/>
                <a:ea typeface="+mn-ea"/>
                <a:cs typeface="+mn-cs"/>
                <a:hlinkClick r:id="rId3"/>
              </a:rPr>
              <a:t>[2]</a:t>
            </a:r>
            <a:r>
              <a:rPr lang="en-GB" sz="1200" b="0" i="0" kern="1200" dirty="0">
                <a:solidFill>
                  <a:schemeClr val="tx1"/>
                </a:solidFill>
                <a:effectLst/>
                <a:latin typeface="+mn-lt"/>
                <a:ea typeface="+mn-ea"/>
                <a:cs typeface="+mn-cs"/>
              </a:rPr>
              <a:t> as </a:t>
            </a:r>
            <a:r>
              <a:rPr lang="en-GB" sz="1200" b="1" i="0" kern="1200" dirty="0" err="1">
                <a:solidFill>
                  <a:schemeClr val="tx1"/>
                </a:solidFill>
                <a:effectLst/>
                <a:latin typeface="+mn-lt"/>
                <a:ea typeface="+mn-ea"/>
                <a:cs typeface="+mn-cs"/>
              </a:rPr>
              <a:t>Mediatonic</a:t>
            </a:r>
            <a:r>
              <a:rPr lang="en-GB" sz="1200" b="1" i="0" kern="1200" dirty="0">
                <a:solidFill>
                  <a:schemeClr val="tx1"/>
                </a:solidFill>
                <a:effectLst/>
                <a:latin typeface="+mn-lt"/>
                <a:ea typeface="+mn-ea"/>
                <a:cs typeface="+mn-cs"/>
              </a:rPr>
              <a:t> Limited</a:t>
            </a:r>
            <a:r>
              <a:rPr lang="en-GB" sz="1200" b="0" i="0" kern="1200" dirty="0">
                <a:solidFill>
                  <a:schemeClr val="tx1"/>
                </a:solidFill>
                <a:effectLst/>
                <a:latin typeface="+mn-lt"/>
                <a:ea typeface="+mn-ea"/>
                <a:cs typeface="+mn-cs"/>
              </a:rPr>
              <a:t>. The company operates studios in </a:t>
            </a:r>
            <a:r>
              <a:rPr lang="en-GB" sz="1200" b="0" i="0" u="none" strike="noStrike" kern="1200" dirty="0">
                <a:solidFill>
                  <a:schemeClr val="tx1"/>
                </a:solidFill>
                <a:effectLst/>
                <a:latin typeface="+mn-lt"/>
                <a:ea typeface="+mn-ea"/>
                <a:cs typeface="+mn-cs"/>
                <a:hlinkClick r:id="rId4" tooltip="London"/>
              </a:rPr>
              <a:t>London</a:t>
            </a:r>
            <a:r>
              <a:rPr lang="en-GB" sz="1200" b="0" i="0" kern="1200" dirty="0">
                <a:solidFill>
                  <a:schemeClr val="tx1"/>
                </a:solidFill>
                <a:effectLst/>
                <a:latin typeface="+mn-lt"/>
                <a:ea typeface="+mn-ea"/>
                <a:cs typeface="+mn-cs"/>
              </a:rPr>
              <a:t> and </a:t>
            </a:r>
            <a:r>
              <a:rPr lang="en-GB" sz="1200" b="0" i="0" u="none" strike="noStrike" kern="1200" dirty="0">
                <a:solidFill>
                  <a:schemeClr val="tx1"/>
                </a:solidFill>
                <a:effectLst/>
                <a:latin typeface="+mn-lt"/>
                <a:ea typeface="+mn-ea"/>
                <a:cs typeface="+mn-cs"/>
                <a:hlinkClick r:id="rId5" tooltip="Brighton"/>
              </a:rPr>
              <a:t>Brighton</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6" tooltip="United Kingdom"/>
              </a:rPr>
              <a:t>United Kingdom</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7"/>
              </a:rPr>
              <a:t>[3]</a:t>
            </a:r>
            <a:r>
              <a:rPr lang="en-GB" sz="1200" b="0" i="0" kern="1200" dirty="0">
                <a:solidFill>
                  <a:schemeClr val="tx1"/>
                </a:solidFill>
                <a:effectLst/>
                <a:latin typeface="+mn-lt"/>
                <a:ea typeface="+mn-ea"/>
                <a:cs typeface="+mn-cs"/>
              </a:rPr>
              <a:t> The company was founded by two undergraduate students, David Bailey and Paul Croft during their final year of study at </a:t>
            </a:r>
            <a:r>
              <a:rPr lang="en-GB" sz="1200" b="0" i="0" u="none" strike="noStrike" kern="1200" dirty="0">
                <a:solidFill>
                  <a:schemeClr val="tx1"/>
                </a:solidFill>
                <a:effectLst/>
                <a:latin typeface="+mn-lt"/>
                <a:ea typeface="+mn-ea"/>
                <a:cs typeface="+mn-cs"/>
                <a:hlinkClick r:id="rId8" tooltip="Brunel University"/>
              </a:rPr>
              <a:t>Brunel University</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9"/>
              </a:rPr>
              <a:t>[4]</a:t>
            </a:r>
            <a:r>
              <a:rPr lang="en-GB" sz="1200" b="0" i="0" kern="1200" dirty="0">
                <a:solidFill>
                  <a:schemeClr val="tx1"/>
                </a:solidFill>
                <a:effectLst/>
                <a:latin typeface="+mn-lt"/>
                <a:ea typeface="+mn-ea"/>
                <a:cs typeface="+mn-cs"/>
              </a:rPr>
              <a:t> A group of industry veterans including </a:t>
            </a:r>
            <a:r>
              <a:rPr lang="en-GB" sz="1200" b="0" i="0" u="none" strike="noStrike" kern="1200" dirty="0">
                <a:solidFill>
                  <a:schemeClr val="tx1"/>
                </a:solidFill>
                <a:effectLst/>
                <a:latin typeface="+mn-lt"/>
                <a:ea typeface="+mn-ea"/>
                <a:cs typeface="+mn-cs"/>
                <a:hlinkClick r:id="rId10" tooltip="Ian Livingstone"/>
              </a:rPr>
              <a:t>Ian Livingstone</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11" tooltip="Kelly Sumner"/>
              </a:rPr>
              <a:t>Kelly Sumner</a:t>
            </a:r>
            <a:r>
              <a:rPr lang="en-GB" sz="1200" b="0" i="0" kern="1200" dirty="0">
                <a:solidFill>
                  <a:schemeClr val="tx1"/>
                </a:solidFill>
                <a:effectLst/>
                <a:latin typeface="+mn-lt"/>
                <a:ea typeface="+mn-ea"/>
                <a:cs typeface="+mn-cs"/>
              </a:rPr>
              <a:t> and Geoff Heath, invested in the company in 2010 and the company subsequently raised an undisclosed amount of </a:t>
            </a:r>
            <a:r>
              <a:rPr lang="en-GB" sz="1200" b="0" i="0" u="none" strike="noStrike" kern="1200" dirty="0">
                <a:solidFill>
                  <a:schemeClr val="tx1"/>
                </a:solidFill>
                <a:effectLst/>
                <a:latin typeface="+mn-lt"/>
                <a:ea typeface="+mn-ea"/>
                <a:cs typeface="+mn-cs"/>
                <a:hlinkClick r:id="rId12" tooltip="Venture Capital"/>
              </a:rPr>
              <a:t>Venture Capital</a:t>
            </a:r>
            <a:r>
              <a:rPr lang="en-GB" sz="1200" b="0" i="0" kern="1200" dirty="0">
                <a:solidFill>
                  <a:schemeClr val="tx1"/>
                </a:solidFill>
                <a:effectLst/>
                <a:latin typeface="+mn-lt"/>
                <a:ea typeface="+mn-ea"/>
                <a:cs typeface="+mn-cs"/>
              </a:rPr>
              <a:t> funding from Frog Capital in January 2012.</a:t>
            </a:r>
            <a:r>
              <a:rPr lang="en-GB" sz="1200" b="0" i="0" u="none" strike="noStrike" kern="1200" baseline="30000" dirty="0">
                <a:solidFill>
                  <a:schemeClr val="tx1"/>
                </a:solidFill>
                <a:effectLst/>
                <a:latin typeface="+mn-lt"/>
                <a:ea typeface="+mn-ea"/>
                <a:cs typeface="+mn-cs"/>
                <a:hlinkClick r:id="rId13"/>
              </a:rPr>
              <a:t>[5]</a:t>
            </a:r>
            <a:r>
              <a:rPr lang="en-GB" sz="1200" b="0" i="0" u="none" strike="noStrike" kern="1200" baseline="30000" dirty="0">
                <a:solidFill>
                  <a:schemeClr val="tx1"/>
                </a:solidFill>
                <a:effectLst/>
                <a:latin typeface="+mn-lt"/>
                <a:ea typeface="+mn-ea"/>
                <a:cs typeface="+mn-cs"/>
                <a:hlinkClick r:id="rId14"/>
              </a:rPr>
              <a:t>[6]</a:t>
            </a:r>
            <a:r>
              <a:rPr lang="en-GB" sz="1200" b="0" i="0" kern="1200" dirty="0">
                <a:solidFill>
                  <a:schemeClr val="tx1"/>
                </a:solidFill>
                <a:effectLst/>
                <a:latin typeface="+mn-lt"/>
                <a:ea typeface="+mn-ea"/>
                <a:cs typeface="+mn-cs"/>
              </a:rPr>
              <a:t>Its business model revolves around Games as a Service and </a:t>
            </a:r>
            <a:r>
              <a:rPr lang="en-GB" sz="1200" b="0" i="0" u="none" strike="noStrike" kern="1200" dirty="0">
                <a:solidFill>
                  <a:schemeClr val="tx1"/>
                </a:solidFill>
                <a:effectLst/>
                <a:latin typeface="+mn-lt"/>
                <a:ea typeface="+mn-ea"/>
                <a:cs typeface="+mn-cs"/>
                <a:hlinkClick r:id="rId15" tooltip="Digital distribution"/>
              </a:rPr>
              <a:t>digital distribution</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Mediatonic</a:t>
            </a:r>
            <a:r>
              <a:rPr lang="en-GB" sz="1200" b="0" i="0" kern="1200" dirty="0">
                <a:solidFill>
                  <a:schemeClr val="tx1"/>
                </a:solidFill>
                <a:effectLst/>
                <a:latin typeface="+mn-lt"/>
                <a:ea typeface="+mn-ea"/>
                <a:cs typeface="+mn-cs"/>
              </a:rPr>
              <a:t> began as a digital communications agency whilst the Founders were at University; producing online marketing materials and websites for clients such </a:t>
            </a:r>
            <a:r>
              <a:rPr lang="en-GB" sz="1200" b="0" i="0" kern="1200" dirty="0" err="1">
                <a:solidFill>
                  <a:schemeClr val="tx1"/>
                </a:solidFill>
                <a:effectLst/>
                <a:latin typeface="+mn-lt"/>
                <a:ea typeface="+mn-ea"/>
                <a:cs typeface="+mn-cs"/>
              </a:rPr>
              <a:t>as</a:t>
            </a:r>
            <a:r>
              <a:rPr lang="en-GB" sz="1200" b="0" i="0" u="none" strike="noStrike" kern="1200" dirty="0" err="1">
                <a:solidFill>
                  <a:schemeClr val="tx1"/>
                </a:solidFill>
                <a:effectLst/>
                <a:latin typeface="+mn-lt"/>
                <a:ea typeface="+mn-ea"/>
                <a:cs typeface="+mn-cs"/>
                <a:hlinkClick r:id="rId16" tooltip="AstraZeneca"/>
              </a:rPr>
              <a:t>AstraZeneca</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17"/>
              </a:rPr>
              <a:t>[8]</a:t>
            </a:r>
            <a:r>
              <a:rPr lang="en-GB" sz="1200" b="0" i="0" kern="1200" dirty="0">
                <a:solidFill>
                  <a:schemeClr val="tx1"/>
                </a:solidFill>
                <a:effectLst/>
                <a:latin typeface="+mn-lt"/>
                <a:ea typeface="+mn-ea"/>
                <a:cs typeface="+mn-cs"/>
              </a:rPr>
              <a:t> The company's first game was a viral flash game called Snowman Salvage released in the winter of 2005.</a:t>
            </a:r>
            <a:r>
              <a:rPr lang="en-GB" sz="1200" b="0" i="0" u="none" strike="noStrike" kern="1200" baseline="30000" dirty="0">
                <a:solidFill>
                  <a:schemeClr val="tx1"/>
                </a:solidFill>
                <a:effectLst/>
                <a:latin typeface="+mn-lt"/>
                <a:ea typeface="+mn-ea"/>
                <a:cs typeface="+mn-cs"/>
                <a:hlinkClick r:id="rId18"/>
              </a:rPr>
              <a:t>[9]</a:t>
            </a:r>
            <a:r>
              <a:rPr lang="en-GB" sz="1200" b="0" i="0" kern="1200" dirty="0">
                <a:solidFill>
                  <a:schemeClr val="tx1"/>
                </a:solidFill>
                <a:effectLst/>
                <a:latin typeface="+mn-lt"/>
                <a:ea typeface="+mn-ea"/>
                <a:cs typeface="+mn-cs"/>
              </a:rPr>
              <a:t> The game provided a case study for </a:t>
            </a:r>
            <a:r>
              <a:rPr lang="en-GB" sz="1200" b="0" i="0" kern="1200" dirty="0" err="1">
                <a:solidFill>
                  <a:schemeClr val="tx1"/>
                </a:solidFill>
                <a:effectLst/>
                <a:latin typeface="+mn-lt"/>
                <a:ea typeface="+mn-ea"/>
                <a:cs typeface="+mn-cs"/>
              </a:rPr>
              <a:t>Mediatonic</a:t>
            </a:r>
            <a:r>
              <a:rPr lang="en-GB" sz="1200" b="0" i="0" kern="1200" dirty="0">
                <a:solidFill>
                  <a:schemeClr val="tx1"/>
                </a:solidFill>
                <a:effectLst/>
                <a:latin typeface="+mn-lt"/>
                <a:ea typeface="+mn-ea"/>
                <a:cs typeface="+mn-cs"/>
              </a:rPr>
              <a:t> to expand into Flash conversions for the </a:t>
            </a:r>
            <a:r>
              <a:rPr lang="en-GB" sz="1200" b="0" i="0" u="none" strike="noStrike" kern="1200" dirty="0">
                <a:solidFill>
                  <a:schemeClr val="tx1"/>
                </a:solidFill>
                <a:effectLst/>
                <a:latin typeface="+mn-lt"/>
                <a:ea typeface="+mn-ea"/>
                <a:cs typeface="+mn-cs"/>
                <a:hlinkClick r:id="rId19" tooltip="Casual game"/>
              </a:rPr>
              <a:t>Casual game</a:t>
            </a:r>
            <a:r>
              <a:rPr lang="en-GB" sz="1200" b="0" i="0" kern="1200" dirty="0">
                <a:solidFill>
                  <a:schemeClr val="tx1"/>
                </a:solidFill>
                <a:effectLst/>
                <a:latin typeface="+mn-lt"/>
                <a:ea typeface="+mn-ea"/>
                <a:cs typeface="+mn-cs"/>
              </a:rPr>
              <a:t> Industry. Early games customers were businesses like </a:t>
            </a:r>
            <a:r>
              <a:rPr lang="en-GB" sz="1200" b="0" i="0" u="none" strike="noStrike" kern="1200" dirty="0" err="1">
                <a:solidFill>
                  <a:schemeClr val="tx1"/>
                </a:solidFill>
                <a:effectLst/>
                <a:latin typeface="+mn-lt"/>
                <a:ea typeface="+mn-ea"/>
                <a:cs typeface="+mn-cs"/>
                <a:hlinkClick r:id="rId20" tooltip="PopCap"/>
              </a:rPr>
              <a:t>PopCap</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21" tooltip="Big Fish Games"/>
              </a:rPr>
              <a:t>Big Fish Games</a:t>
            </a:r>
            <a:r>
              <a:rPr lang="en-GB" sz="1200" b="0" i="0" kern="1200" dirty="0">
                <a:solidFill>
                  <a:schemeClr val="tx1"/>
                </a:solidFill>
                <a:effectLst/>
                <a:latin typeface="+mn-lt"/>
                <a:ea typeface="+mn-ea"/>
                <a:cs typeface="+mn-cs"/>
              </a:rPr>
              <a:t> and </a:t>
            </a:r>
            <a:r>
              <a:rPr lang="en-GB" sz="1200" b="0" i="0" u="none" strike="noStrike" kern="1200" dirty="0" err="1">
                <a:solidFill>
                  <a:schemeClr val="tx1"/>
                </a:solidFill>
                <a:effectLst/>
                <a:latin typeface="+mn-lt"/>
                <a:ea typeface="+mn-ea"/>
                <a:cs typeface="+mn-cs"/>
                <a:hlinkClick r:id="rId22" tooltip="PlayFirst"/>
              </a:rPr>
              <a:t>PlayFirst</a:t>
            </a:r>
            <a:r>
              <a:rPr lang="en-GB" sz="1200" b="0" i="0" kern="1200" dirty="0">
                <a:solidFill>
                  <a:schemeClr val="tx1"/>
                </a:solidFill>
                <a:effectLst/>
                <a:latin typeface="+mn-lt"/>
                <a:ea typeface="+mn-ea"/>
                <a:cs typeface="+mn-cs"/>
              </a:rPr>
              <a:t>. In the early years, the company built casual titles in Flash such as </a:t>
            </a:r>
            <a:r>
              <a:rPr lang="en-GB" sz="1200" b="0" i="0" u="none" strike="noStrike" kern="1200" dirty="0" err="1">
                <a:solidFill>
                  <a:schemeClr val="tx1"/>
                </a:solidFill>
                <a:effectLst/>
                <a:latin typeface="+mn-lt"/>
                <a:ea typeface="+mn-ea"/>
                <a:cs typeface="+mn-cs"/>
                <a:hlinkClick r:id="rId23" tooltip="Bejeweled"/>
              </a:rPr>
              <a:t>Bejeweled</a:t>
            </a:r>
            <a:r>
              <a:rPr lang="en-GB" sz="1200" b="0" i="0" kern="1200" dirty="0">
                <a:solidFill>
                  <a:schemeClr val="tx1"/>
                </a:solidFill>
                <a:effectLst/>
                <a:latin typeface="+mn-lt"/>
                <a:ea typeface="+mn-ea"/>
                <a:cs typeface="+mn-cs"/>
              </a:rPr>
              <a:t> and </a:t>
            </a:r>
            <a:r>
              <a:rPr lang="en-GB" sz="1200" b="0" i="0" u="none" strike="noStrike" kern="1200" dirty="0">
                <a:solidFill>
                  <a:schemeClr val="tx1"/>
                </a:solidFill>
                <a:effectLst/>
                <a:latin typeface="+mn-lt"/>
                <a:ea typeface="+mn-ea"/>
                <a:cs typeface="+mn-cs"/>
                <a:hlinkClick r:id="rId24" tooltip="Diner Dash"/>
              </a:rPr>
              <a:t>Diner Dash</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25"/>
              </a:rPr>
              <a:t>[10]</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Mediatonic</a:t>
            </a:r>
            <a:r>
              <a:rPr lang="en-GB" sz="1200" b="0" i="0" kern="1200" dirty="0">
                <a:solidFill>
                  <a:schemeClr val="tx1"/>
                </a:solidFill>
                <a:effectLst/>
                <a:latin typeface="+mn-lt"/>
                <a:ea typeface="+mn-ea"/>
                <a:cs typeface="+mn-cs"/>
              </a:rPr>
              <a:t> expanded into creating original franchises with its partners around 2007. One of the first significant successes was Amateur Surgeon</a:t>
            </a:r>
            <a:r>
              <a:rPr lang="en-GB" sz="1200" b="0" i="0" u="none" strike="noStrike" kern="1200" baseline="30000" dirty="0">
                <a:solidFill>
                  <a:schemeClr val="tx1"/>
                </a:solidFill>
                <a:effectLst/>
                <a:latin typeface="+mn-lt"/>
                <a:ea typeface="+mn-ea"/>
                <a:cs typeface="+mn-cs"/>
                <a:hlinkClick r:id="rId26"/>
              </a:rPr>
              <a:t>[11]</a:t>
            </a:r>
            <a:r>
              <a:rPr lang="en-GB" sz="1200" b="0" i="0" kern="1200" dirty="0">
                <a:solidFill>
                  <a:schemeClr val="tx1"/>
                </a:solidFill>
                <a:effectLst/>
                <a:latin typeface="+mn-lt"/>
                <a:ea typeface="+mn-ea"/>
                <a:cs typeface="+mn-cs"/>
              </a:rPr>
              <a:t> which, according to the Adult Swim website was played over 56 million times; making it their most played title of all time.</a:t>
            </a:r>
            <a:r>
              <a:rPr lang="en-GB" sz="1200" b="0" i="0" u="none" strike="noStrike" kern="1200" baseline="30000" dirty="0">
                <a:solidFill>
                  <a:schemeClr val="tx1"/>
                </a:solidFill>
                <a:effectLst/>
                <a:latin typeface="+mn-lt"/>
                <a:ea typeface="+mn-ea"/>
                <a:cs typeface="+mn-cs"/>
                <a:hlinkClick r:id="rId27"/>
              </a:rPr>
              <a:t>[12]</a:t>
            </a:r>
            <a:r>
              <a:rPr lang="en-GB" sz="1200" b="0" i="0" kern="1200" dirty="0">
                <a:solidFill>
                  <a:schemeClr val="tx1"/>
                </a:solidFill>
                <a:effectLst/>
                <a:latin typeface="+mn-lt"/>
                <a:ea typeface="+mn-ea"/>
                <a:cs typeface="+mn-cs"/>
              </a:rPr>
              <a:t> The company expanded into smartphone development in 2008/2009 with the launch of its own title, </a:t>
            </a:r>
            <a:r>
              <a:rPr lang="en-GB" sz="1200" b="0" i="0" kern="1200" dirty="0" err="1">
                <a:solidFill>
                  <a:schemeClr val="tx1"/>
                </a:solidFill>
                <a:effectLst/>
                <a:latin typeface="+mn-lt"/>
                <a:ea typeface="+mn-ea"/>
                <a:cs typeface="+mn-cs"/>
              </a:rPr>
              <a:t>Must.Eat.Birds</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28"/>
              </a:rPr>
              <a:t>[13]</a:t>
            </a:r>
            <a:r>
              <a:rPr lang="en-GB" sz="1200" b="0" i="0" u="none" strike="noStrike" kern="1200" baseline="30000" dirty="0">
                <a:solidFill>
                  <a:schemeClr val="tx1"/>
                </a:solidFill>
                <a:effectLst/>
                <a:latin typeface="+mn-lt"/>
                <a:ea typeface="+mn-ea"/>
                <a:cs typeface="+mn-cs"/>
                <a:hlinkClick r:id="rId29"/>
              </a:rPr>
              <a:t>[14]</a:t>
            </a:r>
            <a:r>
              <a:rPr lang="en-GB" sz="1200" b="0" i="0" kern="1200" dirty="0">
                <a:solidFill>
                  <a:schemeClr val="tx1"/>
                </a:solidFill>
                <a:effectLst/>
                <a:latin typeface="+mn-lt"/>
                <a:ea typeface="+mn-ea"/>
                <a:cs typeface="+mn-cs"/>
              </a:rPr>
              <a:t> In 2009 the company began investing in original IPs more aggressively.</a:t>
            </a:r>
            <a:r>
              <a:rPr lang="en-GB" sz="1200" b="0" i="0" u="none" strike="noStrike" kern="1200" baseline="30000" dirty="0">
                <a:solidFill>
                  <a:schemeClr val="tx1"/>
                </a:solidFill>
                <a:effectLst/>
                <a:latin typeface="+mn-lt"/>
                <a:ea typeface="+mn-ea"/>
                <a:cs typeface="+mn-cs"/>
                <a:hlinkClick r:id="rId30"/>
              </a:rPr>
              <a:t>[15]</a:t>
            </a:r>
            <a:r>
              <a:rPr lang="en-GB" sz="1200" b="0" i="0" kern="1200" dirty="0">
                <a:solidFill>
                  <a:schemeClr val="tx1"/>
                </a:solidFill>
                <a:effectLst/>
                <a:latin typeface="+mn-lt"/>
                <a:ea typeface="+mn-ea"/>
                <a:cs typeface="+mn-cs"/>
              </a:rPr>
              <a:t> According to its own website, the company span out its digital marketing efforts into a new business (now called Graphite Digital Ltd) so that it could focus on building games.</a:t>
            </a:r>
          </a:p>
          <a:p>
            <a:r>
              <a:rPr lang="en-GB" sz="1200" b="0" i="0" kern="1200" dirty="0">
                <a:solidFill>
                  <a:schemeClr val="tx1"/>
                </a:solidFill>
                <a:effectLst/>
                <a:latin typeface="+mn-lt"/>
                <a:ea typeface="+mn-ea"/>
                <a:cs typeface="+mn-cs"/>
              </a:rPr>
              <a:t>In 2010 the company raised funding from a group of Industry Veterans</a:t>
            </a:r>
            <a:r>
              <a:rPr lang="en-GB" sz="1200" b="0" i="0" u="none" strike="noStrike" kern="1200" baseline="30000" dirty="0">
                <a:solidFill>
                  <a:schemeClr val="tx1"/>
                </a:solidFill>
                <a:effectLst/>
                <a:latin typeface="+mn-lt"/>
                <a:ea typeface="+mn-ea"/>
                <a:cs typeface="+mn-cs"/>
                <a:hlinkClick r:id="rId31"/>
              </a:rPr>
              <a:t>[16]</a:t>
            </a:r>
            <a:r>
              <a:rPr lang="en-GB" sz="1200" b="0" i="0" kern="1200" dirty="0">
                <a:solidFill>
                  <a:schemeClr val="tx1"/>
                </a:solidFill>
                <a:effectLst/>
                <a:latin typeface="+mn-lt"/>
                <a:ea typeface="+mn-ea"/>
                <a:cs typeface="+mn-cs"/>
              </a:rPr>
              <a:t> and began to focus on building original games (rather than converting other people's titles to different platforms).</a:t>
            </a:r>
          </a:p>
          <a:p>
            <a:r>
              <a:rPr lang="en-GB" sz="1200" b="0" i="0" kern="1200" dirty="0">
                <a:solidFill>
                  <a:schemeClr val="tx1"/>
                </a:solidFill>
                <a:effectLst/>
                <a:latin typeface="+mn-lt"/>
                <a:ea typeface="+mn-ea"/>
                <a:cs typeface="+mn-cs"/>
              </a:rPr>
              <a:t>Since 2011 the company has been working on larger titles including Foul Play for Xbox and PC,</a:t>
            </a:r>
            <a:r>
              <a:rPr lang="en-GB" sz="1200" b="0" i="0" u="none" strike="noStrike" kern="1200" baseline="30000" dirty="0">
                <a:solidFill>
                  <a:schemeClr val="tx1"/>
                </a:solidFill>
                <a:effectLst/>
                <a:latin typeface="+mn-lt"/>
                <a:ea typeface="+mn-ea"/>
                <a:cs typeface="+mn-cs"/>
                <a:hlinkClick r:id="rId32"/>
              </a:rPr>
              <a:t>[17]</a:t>
            </a:r>
            <a:r>
              <a:rPr lang="en-GB" sz="1200" b="0" i="0" u="none" strike="noStrike" kern="1200" baseline="30000" dirty="0">
                <a:solidFill>
                  <a:schemeClr val="tx1"/>
                </a:solidFill>
                <a:effectLst/>
                <a:latin typeface="+mn-lt"/>
                <a:ea typeface="+mn-ea"/>
                <a:cs typeface="+mn-cs"/>
                <a:hlinkClick r:id="rId33"/>
              </a:rPr>
              <a:t>[18]</a:t>
            </a:r>
            <a:r>
              <a:rPr lang="en-GB" sz="1200" b="0" i="0" kern="1200" dirty="0">
                <a:solidFill>
                  <a:schemeClr val="tx1"/>
                </a:solidFill>
                <a:effectLst/>
                <a:latin typeface="+mn-lt"/>
                <a:ea typeface="+mn-ea"/>
                <a:cs typeface="+mn-cs"/>
              </a:rPr>
              <a:t> Amateur Hospital for Facebook (which received the company's first BAFTA Nomination</a:t>
            </a:r>
            <a:r>
              <a:rPr lang="en-GB" sz="1200" b="0" i="0" u="none" strike="noStrike" kern="1200" baseline="30000" dirty="0">
                <a:solidFill>
                  <a:schemeClr val="tx1"/>
                </a:solidFill>
                <a:effectLst/>
                <a:latin typeface="+mn-lt"/>
                <a:ea typeface="+mn-ea"/>
                <a:cs typeface="+mn-cs"/>
                <a:hlinkClick r:id="rId34"/>
              </a:rPr>
              <a:t>[19]</a:t>
            </a:r>
            <a:r>
              <a:rPr lang="en-GB" sz="1200" b="0" i="0" kern="1200" dirty="0">
                <a:solidFill>
                  <a:schemeClr val="tx1"/>
                </a:solidFill>
                <a:effectLst/>
                <a:latin typeface="+mn-lt"/>
                <a:ea typeface="+mn-ea"/>
                <a:cs typeface="+mn-cs"/>
              </a:rPr>
              <a:t> and Amateur Surgeon 2 and 3,</a:t>
            </a:r>
            <a:r>
              <a:rPr lang="en-GB" sz="1200" b="0" i="0" u="none" strike="noStrike" kern="1200" baseline="30000" dirty="0">
                <a:solidFill>
                  <a:schemeClr val="tx1"/>
                </a:solidFill>
                <a:effectLst/>
                <a:latin typeface="+mn-lt"/>
                <a:ea typeface="+mn-ea"/>
                <a:cs typeface="+mn-cs"/>
                <a:hlinkClick r:id="rId35"/>
              </a:rPr>
              <a:t>[20]</a:t>
            </a:r>
            <a:r>
              <a:rPr lang="en-GB" sz="1200" b="0" i="0" u="none" strike="noStrike" kern="1200" baseline="30000" dirty="0">
                <a:solidFill>
                  <a:schemeClr val="tx1"/>
                </a:solidFill>
                <a:effectLst/>
                <a:latin typeface="+mn-lt"/>
                <a:ea typeface="+mn-ea"/>
                <a:cs typeface="+mn-cs"/>
                <a:hlinkClick r:id="rId36"/>
              </a:rPr>
              <a:t>[21]</a:t>
            </a:r>
            <a:r>
              <a:rPr lang="en-GB" sz="1200" b="0" i="0" kern="1200" dirty="0">
                <a:solidFill>
                  <a:schemeClr val="tx1"/>
                </a:solidFill>
                <a:effectLst/>
                <a:latin typeface="+mn-lt"/>
                <a:ea typeface="+mn-ea"/>
                <a:cs typeface="+mn-cs"/>
              </a:rPr>
              <a:t> a free-to-play mobile game for iOS.</a:t>
            </a:r>
          </a:p>
          <a:p>
            <a:r>
              <a:rPr lang="en-GB" sz="1200" b="0" i="0" kern="1200" dirty="0">
                <a:solidFill>
                  <a:schemeClr val="tx1"/>
                </a:solidFill>
                <a:effectLst/>
                <a:latin typeface="+mn-lt"/>
                <a:ea typeface="+mn-ea"/>
                <a:cs typeface="+mn-cs"/>
              </a:rPr>
              <a:t>Around 2012 the company announced plans to expand with a second studio located in Brighton.</a:t>
            </a:r>
          </a:p>
          <a:p>
            <a:endParaRPr lang="en-GB" dirty="0"/>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35</a:t>
            </a:fld>
            <a:endParaRPr lang="en-US"/>
          </a:p>
        </p:txBody>
      </p:sp>
    </p:spTree>
    <p:extLst>
      <p:ext uri="{BB962C8B-B14F-4D97-AF65-F5344CB8AC3E}">
        <p14:creationId xmlns:p14="http://schemas.microsoft.com/office/powerpoint/2010/main" val="1882537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a:t>
            </a:r>
            <a:r>
              <a:rPr lang="en-GB" baseline="0" dirty="0"/>
              <a:t> new as a service delivery model?</a:t>
            </a:r>
          </a:p>
          <a:p>
            <a:endParaRPr lang="en-GB" baseline="0" dirty="0"/>
          </a:p>
          <a:p>
            <a:r>
              <a:rPr lang="en-GB" sz="1200" b="0" i="0" kern="1200" dirty="0">
                <a:solidFill>
                  <a:schemeClr val="tx1"/>
                </a:solidFill>
                <a:effectLst/>
                <a:latin typeface="+mn-lt"/>
                <a:ea typeface="+mn-ea"/>
                <a:cs typeface="+mn-cs"/>
              </a:rPr>
              <a:t>The phrase 'Games as a Service' has long since become a buzzword in games development, a term used so often it is beginning to lose meaning.</a:t>
            </a:r>
          </a:p>
          <a:p>
            <a:r>
              <a:rPr lang="en-GB" sz="1200" b="0" i="0" kern="1200" dirty="0">
                <a:solidFill>
                  <a:schemeClr val="tx1"/>
                </a:solidFill>
                <a:effectLst/>
                <a:latin typeface="+mn-lt"/>
                <a:ea typeface="+mn-ea"/>
                <a:cs typeface="+mn-cs"/>
              </a:rPr>
              <a:t>UK firm </a:t>
            </a:r>
            <a:r>
              <a:rPr lang="en-GB" sz="1200" b="0" i="0" kern="1200" dirty="0" err="1">
                <a:solidFill>
                  <a:schemeClr val="tx1"/>
                </a:solidFill>
                <a:effectLst/>
                <a:latin typeface="+mn-lt"/>
                <a:ea typeface="+mn-ea"/>
                <a:cs typeface="+mn-cs"/>
              </a:rPr>
              <a:t>Mediatonic</a:t>
            </a:r>
            <a:r>
              <a:rPr lang="en-GB" sz="1200" b="0" i="0" kern="1200" dirty="0">
                <a:solidFill>
                  <a:schemeClr val="tx1"/>
                </a:solidFill>
                <a:effectLst/>
                <a:latin typeface="+mn-lt"/>
                <a:ea typeface="+mn-ea"/>
                <a:cs typeface="+mn-cs"/>
              </a:rPr>
              <a:t> has just launched Games as a Service platform </a:t>
            </a:r>
            <a:r>
              <a:rPr lang="en-GB" sz="1200" b="0" i="0" kern="1200" dirty="0" err="1">
                <a:solidFill>
                  <a:schemeClr val="tx1"/>
                </a:solidFill>
                <a:effectLst/>
                <a:latin typeface="+mn-lt"/>
                <a:ea typeface="+mn-ea"/>
                <a:cs typeface="+mn-cs"/>
              </a:rPr>
              <a:t>GameFuel</a:t>
            </a:r>
            <a:r>
              <a:rPr lang="en-GB" sz="1200" b="0" i="0" kern="1200" dirty="0">
                <a:solidFill>
                  <a:schemeClr val="tx1"/>
                </a:solidFill>
                <a:effectLst/>
                <a:latin typeface="+mn-lt"/>
                <a:ea typeface="+mn-ea"/>
                <a:cs typeface="+mn-cs"/>
              </a:rPr>
              <a:t>, an initiative that helps indies and smaller studios harness this increasingly prolific business model. Here, </a:t>
            </a:r>
            <a:r>
              <a:rPr lang="en-GB" sz="1200" b="0" i="0" kern="1200" dirty="0" err="1">
                <a:solidFill>
                  <a:schemeClr val="tx1"/>
                </a:solidFill>
                <a:effectLst/>
                <a:latin typeface="+mn-lt"/>
                <a:ea typeface="+mn-ea"/>
                <a:cs typeface="+mn-cs"/>
              </a:rPr>
              <a:t>Mediatonic</a:t>
            </a:r>
            <a:r>
              <a:rPr lang="en-GB" sz="1200" b="0" i="0" kern="1200" dirty="0">
                <a:solidFill>
                  <a:schemeClr val="tx1"/>
                </a:solidFill>
                <a:effectLst/>
                <a:latin typeface="+mn-lt"/>
                <a:ea typeface="+mn-ea"/>
                <a:cs typeface="+mn-cs"/>
              </a:rPr>
              <a:t> CEO David Bailey offers more insight as to what 'Games as a Service' really involves, how studios can benefit from it, and how previous developers have abused it.</a:t>
            </a:r>
          </a:p>
          <a:p>
            <a:endParaRPr lang="en-GB" dirty="0"/>
          </a:p>
          <a:p>
            <a:r>
              <a:rPr lang="en-GB" sz="1200" b="0" i="0" kern="1200" dirty="0">
                <a:solidFill>
                  <a:schemeClr val="tx1"/>
                </a:solidFill>
                <a:effectLst/>
                <a:latin typeface="+mn-lt"/>
                <a:ea typeface="+mn-ea"/>
                <a:cs typeface="+mn-cs"/>
              </a:rPr>
              <a:t>When I think about Games as a Service, I think about games that deploy a web-based infrastructure so that they can be continuously updated. Developers use this to react to audience behaviours and deliver events and features that nurture long-term engagement.</a:t>
            </a:r>
          </a:p>
          <a:p>
            <a:r>
              <a:rPr lang="en-GB" sz="1200" b="0" i="0" kern="1200" dirty="0">
                <a:solidFill>
                  <a:schemeClr val="tx1"/>
                </a:solidFill>
                <a:effectLst/>
                <a:latin typeface="+mn-lt"/>
                <a:ea typeface="+mn-ea"/>
                <a:cs typeface="+mn-cs"/>
              </a:rPr>
              <a:t>It’s a response to a consumer shift that has impacted not only the games industry but entertainment in general. The internet encourages people to graze on content and to access media through lots of devices, in the same way consumers are gravitating towards platforms like Netflix and Spotify.</a:t>
            </a:r>
          </a:p>
          <a:p>
            <a:r>
              <a:rPr lang="en-GB" sz="1200" b="0" i="0" kern="1200" dirty="0">
                <a:solidFill>
                  <a:schemeClr val="tx1"/>
                </a:solidFill>
                <a:effectLst/>
                <a:latin typeface="+mn-lt"/>
                <a:ea typeface="+mn-ea"/>
                <a:cs typeface="+mn-cs"/>
              </a:rPr>
              <a:t>The world’s biggest tech companies are racing towards an Internet of Things. This means we can expect many more devices to emerge for entertainment and the cloud will be the common element that connects them all. As a result, Games as a Service has become a critical operating model for modern games companies.</a:t>
            </a:r>
          </a:p>
          <a:p>
            <a:r>
              <a:rPr lang="en-GB" sz="1200" b="0" i="0" kern="1200" dirty="0">
                <a:solidFill>
                  <a:schemeClr val="tx1"/>
                </a:solidFill>
                <a:effectLst/>
                <a:latin typeface="+mn-lt"/>
                <a:ea typeface="+mn-ea"/>
                <a:cs typeface="+mn-cs"/>
              </a:rPr>
              <a:t>But developers and publishers often underestimate how differently an organisation needs to act in order to deliver a successful service. The biggest problem I encounter day-to-day is muscle-memory within these organisations. Video Games have been shipped as products for decades and many decision makers and influencers have deeply ingrained behaviours from this experience.</a:t>
            </a:r>
          </a:p>
          <a:p>
            <a:r>
              <a:rPr lang="en-GB" sz="1200" b="0" i="0" kern="1200" dirty="0">
                <a:solidFill>
                  <a:schemeClr val="tx1"/>
                </a:solidFill>
                <a:effectLst/>
                <a:latin typeface="+mn-lt"/>
                <a:ea typeface="+mn-ea"/>
                <a:cs typeface="+mn-cs"/>
              </a:rPr>
              <a:t>The hardest piece of this is puzzle is in aligning teams with the philosophy of being data-driven, fast, customer-centric, and avoiding building “one person’s folly”.</a:t>
            </a:r>
          </a:p>
          <a:p>
            <a:r>
              <a:rPr lang="en-GB" sz="1200" b="0" i="0" kern="1200" dirty="0">
                <a:solidFill>
                  <a:schemeClr val="tx1"/>
                </a:solidFill>
                <a:effectLst/>
                <a:latin typeface="+mn-lt"/>
                <a:ea typeface="+mn-ea"/>
                <a:cs typeface="+mn-cs"/>
              </a:rPr>
              <a:t>Traditionally video games companies have been organised to ensure that hundreds of engineers and artists can build out the artistic vision of a handful of mangers. This can be a tough approach to change after decades of shipping boxed-products.</a:t>
            </a:r>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36</a:t>
            </a:fld>
            <a:endParaRPr lang="en-US"/>
          </a:p>
        </p:txBody>
      </p:sp>
    </p:spTree>
    <p:extLst>
      <p:ext uri="{BB962C8B-B14F-4D97-AF65-F5344CB8AC3E}">
        <p14:creationId xmlns:p14="http://schemas.microsoft.com/office/powerpoint/2010/main" val="3039993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Games as a Service democratises games for developers gives </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37</a:t>
            </a:fld>
            <a:endParaRPr lang="en-US"/>
          </a:p>
        </p:txBody>
      </p:sp>
    </p:spTree>
    <p:extLst>
      <p:ext uri="{BB962C8B-B14F-4D97-AF65-F5344CB8AC3E}">
        <p14:creationId xmlns:p14="http://schemas.microsoft.com/office/powerpoint/2010/main" val="324967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1 million players we are left with approximately 335,000 players. </a:t>
            </a:r>
          </a:p>
          <a:p>
            <a:r>
              <a:rPr lang="en-GB" dirty="0"/>
              <a:t>Let’s call these your active players. </a:t>
            </a:r>
          </a:p>
          <a:p>
            <a:r>
              <a:rPr lang="en-GB" dirty="0"/>
              <a:t>Among this number, 7,370 are likely to make some sort of purchase and a mere 500 will make a significant enough contribution to add up to 50% of your app’s revenue.</a:t>
            </a:r>
          </a:p>
          <a:p>
            <a:r>
              <a:rPr lang="en-GB" dirty="0"/>
              <a:t>That’s 500 high-value customers out of 1,000,000 installs.</a:t>
            </a:r>
          </a:p>
          <a:p>
            <a:r>
              <a:rPr lang="en-GB" dirty="0"/>
              <a:t>Moral of the story: You need a lot of players before you can start seeing any revenue.</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38</a:t>
            </a:fld>
            <a:endParaRPr lang="en-US"/>
          </a:p>
        </p:txBody>
      </p:sp>
    </p:spTree>
    <p:extLst>
      <p:ext uri="{BB962C8B-B14F-4D97-AF65-F5344CB8AC3E}">
        <p14:creationId xmlns:p14="http://schemas.microsoft.com/office/powerpoint/2010/main" val="2094023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it about people and why they play games?</a:t>
            </a:r>
          </a:p>
          <a:p>
            <a:r>
              <a:rPr lang="en-GB" dirty="0"/>
              <a:t>Some</a:t>
            </a:r>
            <a:r>
              <a:rPr lang="en-GB" baseline="0" dirty="0"/>
              <a:t> games companies understand their demographic very well now – take King – the makers of Candy Crush – they define themselves as an analytics company – they understand their demographic better than anyone </a:t>
            </a:r>
          </a:p>
          <a:p>
            <a:r>
              <a:rPr lang="en-GB" baseline="0" dirty="0"/>
              <a:t>Same with the company Zynga – who employed a large number of data scientists to crunch numbers because they understood that their revenue was all about understanding their demographic </a:t>
            </a:r>
          </a:p>
          <a:p>
            <a:endParaRPr lang="en-GB" baseline="0" dirty="0"/>
          </a:p>
          <a:p>
            <a:pPr rtl="0"/>
            <a:r>
              <a:rPr lang="en-GB" sz="1200" b="0" i="0" kern="1200" dirty="0">
                <a:solidFill>
                  <a:schemeClr val="tx1"/>
                </a:solidFill>
                <a:effectLst/>
                <a:latin typeface="+mn-lt"/>
                <a:ea typeface="+mn-ea"/>
                <a:cs typeface="+mn-cs"/>
              </a:rPr>
              <a:t>The typical solution to problems of scale is to throw money at the problem. Invest a few grand in app install ads and watch your customer-base grow. As long as customers contribute more than they cost, you’re doing something right.</a:t>
            </a:r>
          </a:p>
          <a:p>
            <a:pPr rtl="0"/>
            <a:r>
              <a:rPr lang="en-GB" sz="1200" b="0" i="0" kern="1200" dirty="0">
                <a:solidFill>
                  <a:schemeClr val="tx1"/>
                </a:solidFill>
                <a:effectLst/>
                <a:latin typeface="+mn-lt"/>
                <a:ea typeface="+mn-ea"/>
                <a:cs typeface="+mn-cs"/>
              </a:rPr>
              <a:t>Except the mobile gaming category doesn’t work like this. It costs </a:t>
            </a:r>
            <a:r>
              <a:rPr lang="en-GB" sz="1200" b="0" i="0" u="none" strike="noStrike" kern="1200" dirty="0">
                <a:solidFill>
                  <a:schemeClr val="tx1"/>
                </a:solidFill>
                <a:effectLst/>
                <a:latin typeface="+mn-lt"/>
                <a:ea typeface="+mn-ea"/>
                <a:cs typeface="+mn-cs"/>
                <a:hlinkClick r:id="rId3"/>
              </a:rPr>
              <a:t>$2.73</a:t>
            </a:r>
            <a:r>
              <a:rPr lang="en-GB" sz="1200" b="0" i="0" kern="1200" dirty="0">
                <a:solidFill>
                  <a:schemeClr val="tx1"/>
                </a:solidFill>
                <a:effectLst/>
                <a:latin typeface="+mn-lt"/>
                <a:ea typeface="+mn-ea"/>
                <a:cs typeface="+mn-cs"/>
              </a:rPr>
              <a:t> to acquire a customer and the average active player contributes only </a:t>
            </a:r>
            <a:r>
              <a:rPr lang="en-GB" sz="1200" b="0" i="0" u="none" strike="noStrike" kern="1200" dirty="0">
                <a:solidFill>
                  <a:schemeClr val="tx1"/>
                </a:solidFill>
                <a:effectLst/>
                <a:latin typeface="+mn-lt"/>
                <a:ea typeface="+mn-ea"/>
                <a:cs typeface="+mn-cs"/>
                <a:hlinkClick r:id="rId3"/>
              </a:rPr>
              <a:t>$1.96</a:t>
            </a:r>
            <a:r>
              <a:rPr lang="en-GB" sz="1200" b="0" i="0" kern="1200" dirty="0">
                <a:solidFill>
                  <a:schemeClr val="tx1"/>
                </a:solidFill>
                <a:effectLst/>
                <a:latin typeface="+mn-lt"/>
                <a:ea typeface="+mn-ea"/>
                <a:cs typeface="+mn-cs"/>
              </a:rPr>
              <a:t> per month.</a:t>
            </a:r>
          </a:p>
          <a:p>
            <a:pPr rtl="0"/>
            <a:r>
              <a:rPr lang="en-GB" sz="1200" b="0" i="0" kern="1200" dirty="0">
                <a:solidFill>
                  <a:schemeClr val="tx1"/>
                </a:solidFill>
                <a:effectLst/>
                <a:latin typeface="+mn-lt"/>
                <a:ea typeface="+mn-ea"/>
                <a:cs typeface="+mn-cs"/>
              </a:rPr>
              <a:t>Of course, this isn’t a problem if players remain engaged for at least six weeks… but only 10% of customers do.</a:t>
            </a:r>
          </a:p>
          <a:p>
            <a:endParaRPr lang="en-GB" baseline="0" dirty="0"/>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39</a:t>
            </a:fld>
            <a:endParaRPr lang="en-US"/>
          </a:p>
        </p:txBody>
      </p:sp>
    </p:spTree>
    <p:extLst>
      <p:ext uri="{BB962C8B-B14F-4D97-AF65-F5344CB8AC3E}">
        <p14:creationId xmlns:p14="http://schemas.microsoft.com/office/powerpoint/2010/main" val="636419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Mediatonic</a:t>
            </a:r>
            <a:r>
              <a:rPr lang="en-GB" dirty="0"/>
              <a:t> were</a:t>
            </a:r>
            <a:r>
              <a:rPr lang="en-GB" baseline="0" dirty="0"/>
              <a:t> able to test every single change </a:t>
            </a:r>
          </a:p>
          <a:p>
            <a:r>
              <a:rPr lang="en-GB" baseline="0" dirty="0"/>
              <a:t>Why is this important? Each region reacts differently to each other region so introducing changes in the game may make engagement and monetisation worse as well as better</a:t>
            </a:r>
          </a:p>
          <a:p>
            <a:r>
              <a:rPr lang="en-GB" baseline="0" dirty="0"/>
              <a:t>Every few hours they received a report letting them know whether the change was good or bad</a:t>
            </a:r>
          </a:p>
          <a:p>
            <a:r>
              <a:rPr lang="en-GB" baseline="0" dirty="0"/>
              <a:t>This enabled them to plan their next steps to determine whether changes were good and should permeate through the game/games</a:t>
            </a:r>
          </a:p>
          <a:p>
            <a:r>
              <a:rPr lang="en-GB" dirty="0"/>
              <a:t>This is also another use of knowing your player – in order to do this we have to collect large amounts</a:t>
            </a:r>
            <a:r>
              <a:rPr lang="en-GB" baseline="0" dirty="0"/>
              <a:t> of data on our player such as </a:t>
            </a:r>
          </a:p>
          <a:p>
            <a:pPr marL="171450" indent="-171450">
              <a:buFontTx/>
              <a:buChar char="-"/>
            </a:pPr>
            <a:r>
              <a:rPr lang="en-GB" baseline="0" dirty="0"/>
              <a:t>Where they are from </a:t>
            </a:r>
          </a:p>
          <a:p>
            <a:pPr marL="171450" indent="-171450">
              <a:buFontTx/>
              <a:buChar char="-"/>
            </a:pPr>
            <a:r>
              <a:rPr lang="en-GB" baseline="0" dirty="0"/>
              <a:t>Have they paid already </a:t>
            </a:r>
          </a:p>
          <a:p>
            <a:pPr marL="171450" indent="-171450">
              <a:buFontTx/>
              <a:buChar char="-"/>
            </a:pPr>
            <a:r>
              <a:rPr lang="en-GB" dirty="0"/>
              <a:t>How active are they within the game</a:t>
            </a:r>
            <a:endParaRPr lang="en-US" dirty="0"/>
          </a:p>
          <a:p>
            <a:pPr marL="0" indent="0">
              <a:buFontTx/>
              <a:buNone/>
            </a:pPr>
            <a:r>
              <a:rPr lang="en-GB" dirty="0"/>
              <a:t>With</a:t>
            </a:r>
            <a:r>
              <a:rPr lang="en-GB" baseline="0" dirty="0"/>
              <a:t> this we can also test a random segment called a bucket which can tell us what sort of popularity we can expect for an introduction of a change into the game like this</a:t>
            </a:r>
            <a:endParaRPr lang="en-GB" dirty="0"/>
          </a:p>
        </p:txBody>
      </p:sp>
      <p:sp>
        <p:nvSpPr>
          <p:cNvPr id="4" name="Slide Number Placeholder 3"/>
          <p:cNvSpPr>
            <a:spLocks noGrp="1"/>
          </p:cNvSpPr>
          <p:nvPr>
            <p:ph type="sldNum" sz="quarter" idx="10"/>
          </p:nvPr>
        </p:nvSpPr>
        <p:spPr/>
        <p:txBody>
          <a:bodyPr/>
          <a:lstStyle/>
          <a:p>
            <a:fld id="{3D556634-5046-4BBF-9C48-91AACFA0BD7F}" type="slidenum">
              <a:rPr lang="en-US" smtClean="0"/>
              <a:t>40</a:t>
            </a:fld>
            <a:endParaRPr lang="en-US"/>
          </a:p>
        </p:txBody>
      </p:sp>
    </p:spTree>
    <p:extLst>
      <p:ext uri="{BB962C8B-B14F-4D97-AF65-F5344CB8AC3E}">
        <p14:creationId xmlns:p14="http://schemas.microsoft.com/office/powerpoint/2010/main" val="3871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Adding more games to the system can be done in days – then you have a complete overall</a:t>
            </a:r>
            <a:r>
              <a:rPr lang="en-GB" baseline="0" dirty="0"/>
              <a:t> intelligence of new games without the headache of more development – the cloud scalability and ability to provide resources on demand</a:t>
            </a:r>
          </a:p>
          <a:p>
            <a:r>
              <a:rPr lang="en-GB" baseline="0" dirty="0"/>
              <a:t>In the past </a:t>
            </a:r>
            <a:r>
              <a:rPr lang="en-GB" baseline="0" dirty="0" err="1"/>
              <a:t>Mediatonic</a:t>
            </a:r>
            <a:r>
              <a:rPr lang="en-GB" baseline="0" dirty="0"/>
              <a:t> had to provision more servers in Amazon and apply software on these servers – increase the scale of the RedShift service</a:t>
            </a:r>
          </a:p>
          <a:p>
            <a:r>
              <a:rPr lang="en-GB" baseline="0" dirty="0"/>
              <a:t>In Azure the entire process is automatic – they don’t need any intervention – Azure automatically scales to the number of games they add to the system without fear of slowing down or invalidating their reporting process </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41</a:t>
            </a:fld>
            <a:endParaRPr lang="en-US"/>
          </a:p>
        </p:txBody>
      </p:sp>
    </p:spTree>
    <p:extLst>
      <p:ext uri="{BB962C8B-B14F-4D97-AF65-F5344CB8AC3E}">
        <p14:creationId xmlns:p14="http://schemas.microsoft.com/office/powerpoint/2010/main" val="284067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Get players playing faster.</a:t>
            </a:r>
          </a:p>
          <a:p>
            <a:r>
              <a:rPr lang="en-GB" dirty="0"/>
              <a:t>- Get players in the game ASAP.</a:t>
            </a:r>
          </a:p>
          <a:p>
            <a:r>
              <a:rPr lang="en-GB" dirty="0"/>
              <a:t>- the closer to the game’s launch that players first sign on, the longer they’re likely to be retained. </a:t>
            </a:r>
          </a:p>
          <a:p>
            <a:r>
              <a:rPr lang="en-GB" dirty="0"/>
              <a:t>- On average, 6.2% of the players who first signed in within one month of a game’s initial </a:t>
            </a:r>
            <a:r>
              <a:rPr lang="en-GB" dirty="0" err="1"/>
              <a:t>launchsigned</a:t>
            </a:r>
            <a:r>
              <a:rPr lang="en-GB" dirty="0"/>
              <a:t> in again 360 days later. </a:t>
            </a:r>
          </a:p>
          <a:p>
            <a:pPr marL="171450" indent="-171450">
              <a:buFontTx/>
              <a:buChar char="-"/>
            </a:pPr>
            <a:r>
              <a:rPr lang="en-GB" dirty="0"/>
              <a:t>In contrast, only 0.63% of players who signed in one year after the games initial launch logged on again 360 days later.</a:t>
            </a:r>
          </a:p>
          <a:p>
            <a:pPr marL="171450" indent="-171450">
              <a:buFontTx/>
              <a:buChar char="-"/>
            </a:pPr>
            <a:endParaRPr lang="en-GB" dirty="0"/>
          </a:p>
          <a:p>
            <a:pPr marL="0" indent="0">
              <a:buFontTx/>
              <a:buNone/>
            </a:pPr>
            <a:r>
              <a:rPr lang="en-GB" dirty="0"/>
              <a:t>This year we have looked at pro-actively using Azure Machine</a:t>
            </a:r>
            <a:r>
              <a:rPr lang="en-GB" baseline="0" dirty="0"/>
              <a:t> Learning to keep players engaged for longer – and the longer players engage the more the game revenue increases. Since this has been in place we have evidence to show an increase in over 2% of engagement (early days so not sure yet) – this has been done by predicting the churn of the players using machine learning – if we predict that the session that players play will be there last one we can send them an offer email to keep them engaged with the game for longer to avoid losing them.</a:t>
            </a:r>
            <a:endParaRPr lang="en-GB" dirty="0"/>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42</a:t>
            </a:fld>
            <a:endParaRPr lang="en-US"/>
          </a:p>
        </p:txBody>
      </p:sp>
    </p:spTree>
    <p:extLst>
      <p:ext uri="{BB962C8B-B14F-4D97-AF65-F5344CB8AC3E}">
        <p14:creationId xmlns:p14="http://schemas.microsoft.com/office/powerpoint/2010/main" val="637378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kern="1200" baseline="0" dirty="0">
                <a:solidFill>
                  <a:schemeClr val="tx1"/>
                </a:solidFill>
                <a:latin typeface="+mn-lt"/>
                <a:ea typeface="+mn-ea"/>
                <a:cs typeface="+mn-cs"/>
              </a:rPr>
              <a:t>1. Event Hub data is sent from the collector as single JSON encoded messages </a:t>
            </a:r>
          </a:p>
          <a:p>
            <a:pPr rtl="0"/>
            <a:r>
              <a:rPr lang="en-GB" sz="1200" b="0" i="0" u="none" strike="noStrike" kern="1200" baseline="0" dirty="0">
                <a:solidFill>
                  <a:schemeClr val="tx1"/>
                </a:solidFill>
                <a:latin typeface="+mn-lt"/>
                <a:ea typeface="+mn-ea"/>
                <a:cs typeface="+mn-cs"/>
              </a:rPr>
              <a:t>2. Worker role(s) write to an </a:t>
            </a:r>
            <a:r>
              <a:rPr lang="en-GB" sz="1200" b="0" i="0" u="none" strike="noStrike" kern="1200" baseline="0" dirty="0" err="1">
                <a:solidFill>
                  <a:schemeClr val="tx1"/>
                </a:solidFill>
                <a:latin typeface="+mn-lt"/>
                <a:ea typeface="+mn-ea"/>
                <a:cs typeface="+mn-cs"/>
              </a:rPr>
              <a:t>AppendBlob</a:t>
            </a:r>
            <a:r>
              <a:rPr lang="en-GB" sz="1200" b="0" i="0" u="none" strike="noStrike" kern="1200" baseline="0" dirty="0">
                <a:solidFill>
                  <a:schemeClr val="tx1"/>
                </a:solidFill>
                <a:latin typeface="+mn-lt"/>
                <a:ea typeface="+mn-ea"/>
                <a:cs typeface="+mn-cs"/>
              </a:rPr>
              <a:t> and roll over every hour. A transformation is done on the hour from Append Blob -&gt; Block Blob</a:t>
            </a:r>
          </a:p>
          <a:p>
            <a:pPr rtl="0"/>
            <a:r>
              <a:rPr lang="en-GB" sz="1200" b="0" i="0" u="none" strike="noStrike" kern="1200" baseline="0" dirty="0">
                <a:solidFill>
                  <a:schemeClr val="tx1"/>
                </a:solidFill>
                <a:latin typeface="+mn-lt"/>
                <a:ea typeface="+mn-ea"/>
                <a:cs typeface="+mn-cs"/>
              </a:rPr>
              <a:t>3. Hourly trigger will cause Azure Data Factory to read in the Blob </a:t>
            </a:r>
            <a:r>
              <a:rPr lang="en-GB" sz="1200" b="0" i="0" u="none" strike="noStrike" kern="1200" baseline="0" dirty="0" err="1">
                <a:solidFill>
                  <a:schemeClr val="tx1"/>
                </a:solidFill>
                <a:latin typeface="+mn-lt"/>
                <a:ea typeface="+mn-ea"/>
                <a:cs typeface="+mn-cs"/>
              </a:rPr>
              <a:t>timeslice</a:t>
            </a:r>
            <a:r>
              <a:rPr lang="en-GB" sz="1200" b="0" i="0" u="none" strike="noStrike" kern="1200" baseline="0" dirty="0">
                <a:solidFill>
                  <a:schemeClr val="tx1"/>
                </a:solidFill>
                <a:latin typeface="+mn-lt"/>
                <a:ea typeface="+mn-ea"/>
                <a:cs typeface="+mn-cs"/>
              </a:rPr>
              <a:t> </a:t>
            </a:r>
          </a:p>
          <a:p>
            <a:pPr rtl="0"/>
            <a:r>
              <a:rPr lang="en-GB" sz="1200" b="0" i="0" u="none" strike="noStrike" kern="1200" baseline="0" dirty="0">
                <a:solidFill>
                  <a:schemeClr val="tx1"/>
                </a:solidFill>
                <a:latin typeface="+mn-lt"/>
                <a:ea typeface="+mn-ea"/>
                <a:cs typeface="+mn-cs"/>
              </a:rPr>
              <a:t>4. Data Factory will use a small existing HDInsight cluster or a larger new cluster with a set of PIG Scripts and a custom UDF and aggregate the message feed to manageable  hourly data to include sessions, player </a:t>
            </a:r>
            <a:r>
              <a:rPr lang="en-GB" sz="1200" b="0" i="0" u="none" strike="noStrike" kern="1200" baseline="0" dirty="0" err="1">
                <a:solidFill>
                  <a:schemeClr val="tx1"/>
                </a:solidFill>
                <a:latin typeface="+mn-lt"/>
                <a:ea typeface="+mn-ea"/>
                <a:cs typeface="+mn-cs"/>
              </a:rPr>
              <a:t>behavior</a:t>
            </a:r>
            <a:r>
              <a:rPr lang="en-GB" sz="1200" b="0" i="0" u="none" strike="noStrike" kern="1200" baseline="0" dirty="0">
                <a:solidFill>
                  <a:schemeClr val="tx1"/>
                </a:solidFill>
                <a:latin typeface="+mn-lt"/>
                <a:ea typeface="+mn-ea"/>
                <a:cs typeface="+mn-cs"/>
              </a:rPr>
              <a:t> and reports.</a:t>
            </a:r>
          </a:p>
          <a:p>
            <a:pPr rtl="0"/>
            <a:r>
              <a:rPr lang="en-GB" sz="1200" b="0" i="0" u="none" strike="noStrike" kern="1200" baseline="0" dirty="0">
                <a:solidFill>
                  <a:schemeClr val="tx1"/>
                </a:solidFill>
                <a:latin typeface="+mn-lt"/>
                <a:ea typeface="+mn-ea"/>
                <a:cs typeface="+mn-cs"/>
              </a:rPr>
              <a:t>5. Azure SQL DB Premium will hold the collected data and </a:t>
            </a:r>
            <a:r>
              <a:rPr lang="en-GB" sz="1200" b="0" i="0" u="none" strike="noStrike" kern="1200" baseline="0" dirty="0" err="1">
                <a:solidFill>
                  <a:schemeClr val="tx1"/>
                </a:solidFill>
                <a:latin typeface="+mn-lt"/>
                <a:ea typeface="+mn-ea"/>
                <a:cs typeface="+mn-cs"/>
              </a:rPr>
              <a:t>PowerBI</a:t>
            </a:r>
            <a:r>
              <a:rPr lang="en-GB" sz="1200" b="0" i="0" u="none" strike="noStrike" kern="1200" baseline="0" dirty="0">
                <a:solidFill>
                  <a:schemeClr val="tx1"/>
                </a:solidFill>
                <a:latin typeface="+mn-lt"/>
                <a:ea typeface="+mn-ea"/>
                <a:cs typeface="+mn-cs"/>
              </a:rPr>
              <a:t> will be used to display the results using a custom dashboard</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3750348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kern="1200" dirty="0">
                <a:solidFill>
                  <a:schemeClr val="tx1"/>
                </a:solidFill>
                <a:effectLst/>
                <a:latin typeface="+mn-lt"/>
                <a:ea typeface="+mn-ea"/>
                <a:cs typeface="+mn-cs"/>
              </a:rPr>
              <a:t>Events are read from the </a:t>
            </a:r>
            <a:r>
              <a:rPr lang="en-GB" sz="1200" kern="1200" dirty="0" err="1">
                <a:solidFill>
                  <a:schemeClr val="tx1"/>
                </a:solidFill>
                <a:effectLst/>
                <a:latin typeface="+mn-lt"/>
                <a:ea typeface="+mn-ea"/>
                <a:cs typeface="+mn-cs"/>
              </a:rPr>
              <a:t>eventhub</a:t>
            </a:r>
            <a:r>
              <a:rPr lang="en-GB" sz="1200" kern="1200" dirty="0">
                <a:solidFill>
                  <a:schemeClr val="tx1"/>
                </a:solidFill>
                <a:effectLst/>
                <a:latin typeface="+mn-lt"/>
                <a:ea typeface="+mn-ea"/>
                <a:cs typeface="+mn-cs"/>
              </a:rPr>
              <a:t> using a worker role written in c#. </a:t>
            </a:r>
          </a:p>
          <a:p>
            <a:pPr marL="171450" indent="-171450">
              <a:buFontTx/>
              <a:buChar char="-"/>
            </a:pPr>
            <a:r>
              <a:rPr lang="en-GB" sz="1200" kern="1200" dirty="0">
                <a:solidFill>
                  <a:schemeClr val="tx1"/>
                </a:solidFill>
                <a:effectLst/>
                <a:latin typeface="+mn-lt"/>
                <a:ea typeface="+mn-ea"/>
                <a:cs typeface="+mn-cs"/>
              </a:rPr>
              <a:t>The worker role constantly reads from the </a:t>
            </a:r>
            <a:r>
              <a:rPr lang="en-GB" sz="1200" kern="1200" dirty="0" err="1">
                <a:solidFill>
                  <a:schemeClr val="tx1"/>
                </a:solidFill>
                <a:effectLst/>
                <a:latin typeface="+mn-lt"/>
                <a:ea typeface="+mn-ea"/>
                <a:cs typeface="+mn-cs"/>
              </a:rPr>
              <a:t>eventhub</a:t>
            </a:r>
            <a:r>
              <a:rPr lang="en-GB" sz="1200" kern="1200" dirty="0">
                <a:solidFill>
                  <a:schemeClr val="tx1"/>
                </a:solidFill>
                <a:effectLst/>
                <a:latin typeface="+mn-lt"/>
                <a:ea typeface="+mn-ea"/>
                <a:cs typeface="+mn-cs"/>
              </a:rPr>
              <a:t> and places the data in an append blob in storage.</a:t>
            </a:r>
          </a:p>
          <a:p>
            <a:pPr marL="171450" indent="-171450">
              <a:buFontTx/>
              <a:buChar char="-"/>
            </a:pPr>
            <a:r>
              <a:rPr lang="en-GB" sz="1200" kern="1200" dirty="0">
                <a:solidFill>
                  <a:schemeClr val="tx1"/>
                </a:solidFill>
                <a:effectLst/>
                <a:latin typeface="+mn-lt"/>
                <a:ea typeface="+mn-ea"/>
                <a:cs typeface="+mn-cs"/>
              </a:rPr>
              <a:t>At current test workloads the size of the blob is 4MB/hour.</a:t>
            </a:r>
          </a:p>
          <a:p>
            <a:pPr marL="171450" indent="-171450">
              <a:buFontTx/>
              <a:buChar char="-"/>
            </a:pPr>
            <a:r>
              <a:rPr lang="en-GB" sz="1200" kern="1200" dirty="0">
                <a:solidFill>
                  <a:schemeClr val="tx1"/>
                </a:solidFill>
                <a:effectLst/>
                <a:latin typeface="+mn-lt"/>
                <a:ea typeface="+mn-ea"/>
                <a:cs typeface="+mn-cs"/>
              </a:rPr>
              <a:t>Every hour on the hour that append blob is copied over to another location into blob storage as a block blob and a new append blob is created. </a:t>
            </a:r>
          </a:p>
          <a:p>
            <a:pPr marL="171450" indent="-171450">
              <a:buFontTx/>
              <a:buChar char="-"/>
            </a:pPr>
            <a:r>
              <a:rPr lang="en-GB" sz="1200" kern="1200" dirty="0">
                <a:solidFill>
                  <a:schemeClr val="tx1"/>
                </a:solidFill>
                <a:effectLst/>
                <a:latin typeface="+mn-lt"/>
                <a:ea typeface="+mn-ea"/>
                <a:cs typeface="+mn-cs"/>
              </a:rPr>
              <a:t>The root location of the block blob is configurable from within the worker role and the path is further decided based on the current date and time. </a:t>
            </a:r>
          </a:p>
          <a:p>
            <a:pPr marL="171450" indent="-171450">
              <a:buFontTx/>
              <a:buChar char="-"/>
            </a:pPr>
            <a:r>
              <a:rPr lang="en-GB" sz="1200" kern="1200" dirty="0">
                <a:solidFill>
                  <a:schemeClr val="tx1"/>
                </a:solidFill>
                <a:effectLst/>
                <a:latin typeface="+mn-lt"/>
                <a:ea typeface="+mn-ea"/>
                <a:cs typeface="+mn-cs"/>
              </a:rPr>
              <a:t>These blob files hold the raw event for the previous hour in a </a:t>
            </a:r>
            <a:r>
              <a:rPr lang="en-GB" sz="1200" kern="1200" dirty="0" err="1">
                <a:solidFill>
                  <a:schemeClr val="tx1"/>
                </a:solidFill>
                <a:effectLst/>
                <a:latin typeface="+mn-lt"/>
                <a:ea typeface="+mn-ea"/>
                <a:cs typeface="+mn-cs"/>
              </a:rPr>
              <a:t>json</a:t>
            </a:r>
            <a:r>
              <a:rPr lang="en-GB" sz="1200" kern="1200" dirty="0">
                <a:solidFill>
                  <a:schemeClr val="tx1"/>
                </a:solidFill>
                <a:effectLst/>
                <a:latin typeface="+mn-lt"/>
                <a:ea typeface="+mn-ea"/>
                <a:cs typeface="+mn-cs"/>
              </a:rPr>
              <a:t> format with one line per event. </a:t>
            </a:r>
          </a:p>
          <a:p>
            <a:pPr marL="171450" indent="-171450">
              <a:buFontTx/>
              <a:buChar char="-"/>
            </a:pPr>
            <a:r>
              <a:rPr lang="en-GB" sz="1200" kern="1200" dirty="0">
                <a:solidFill>
                  <a:schemeClr val="tx1"/>
                </a:solidFill>
                <a:effectLst/>
                <a:latin typeface="+mn-lt"/>
                <a:ea typeface="+mn-ea"/>
                <a:cs typeface="+mn-cs"/>
              </a:rPr>
              <a:t>Append Blobs are problematic but are being introduced into all systems currently</a:t>
            </a:r>
          </a:p>
          <a:p>
            <a:pPr marL="171450" indent="-171450">
              <a:buFontTx/>
              <a:buChar char="-"/>
            </a:pPr>
            <a:r>
              <a:rPr lang="en-GB" sz="1200" kern="1200" dirty="0">
                <a:solidFill>
                  <a:schemeClr val="tx1"/>
                </a:solidFill>
                <a:effectLst/>
                <a:latin typeface="+mn-lt"/>
                <a:ea typeface="+mn-ea"/>
                <a:cs typeface="+mn-cs"/>
              </a:rPr>
              <a:t>These files are then processed every hour at ten past the hour by Azure Data Factory.</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33183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9</a:t>
            </a:fld>
            <a:endParaRPr lang="en-US"/>
          </a:p>
        </p:txBody>
      </p:sp>
    </p:spTree>
    <p:extLst>
      <p:ext uri="{BB962C8B-B14F-4D97-AF65-F5344CB8AC3E}">
        <p14:creationId xmlns:p14="http://schemas.microsoft.com/office/powerpoint/2010/main" val="2206920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has lots of issues so here we clean it up before processing </a:t>
            </a:r>
          </a:p>
          <a:p>
            <a:pPr marL="171450" indent="-171450">
              <a:buFontTx/>
              <a:buChar char="-"/>
            </a:pPr>
            <a:r>
              <a:rPr lang="en-US" dirty="0"/>
              <a:t>We have built a simple filters interface </a:t>
            </a:r>
          </a:p>
          <a:p>
            <a:pPr marL="171450" indent="-171450">
              <a:buFontTx/>
              <a:buChar char="-"/>
            </a:pPr>
            <a:r>
              <a:rPr lang="en-US" dirty="0"/>
              <a:t>This is currently built and compiled</a:t>
            </a:r>
            <a:r>
              <a:rPr lang="en-US" baseline="0" dirty="0"/>
              <a:t> in a worker role assembly</a:t>
            </a:r>
          </a:p>
          <a:p>
            <a:pPr marL="171450" indent="-171450">
              <a:buFontTx/>
              <a:buChar char="-"/>
            </a:pPr>
            <a:r>
              <a:rPr lang="en-US" baseline="0" dirty="0"/>
              <a:t>If this is needed future improvements could be to add Dependency Injection and dynamically load filters – in all probability the filters should be made redundant over time as the JSON data is cleaned up at source or within the collector </a:t>
            </a:r>
          </a:p>
          <a:p>
            <a:pPr marL="171450" indent="-171450">
              <a:buFontTx/>
              <a:buChar char="-"/>
            </a:pPr>
            <a:r>
              <a:rPr lang="en-US" baseline="0" dirty="0"/>
              <a:t>Current filters include removing new line characters, invalid characters, transforming some JSON and adding somethings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898273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GB" sz="1200" kern="1200" dirty="0">
                <a:solidFill>
                  <a:schemeClr val="tx1"/>
                </a:solidFill>
                <a:effectLst/>
                <a:latin typeface="+mn-lt"/>
                <a:ea typeface="+mn-ea"/>
                <a:cs typeface="+mn-cs"/>
              </a:rPr>
              <a:t>Source file generated by the worker role every hour</a:t>
            </a:r>
            <a:endParaRPr lang="en-US" sz="1200" kern="1200" dirty="0">
              <a:solidFill>
                <a:schemeClr val="tx1"/>
              </a:solidFill>
              <a:effectLst/>
              <a:latin typeface="+mn-lt"/>
              <a:ea typeface="+mn-ea"/>
              <a:cs typeface="+mn-cs"/>
            </a:endParaRPr>
          </a:p>
          <a:p>
            <a:pPr marL="228600" lvl="0" indent="-228600">
              <a:buFont typeface="+mj-lt"/>
              <a:buAutoNum type="arabicPeriod"/>
            </a:pPr>
            <a:r>
              <a:rPr lang="en-GB" sz="1200" kern="1200" dirty="0">
                <a:solidFill>
                  <a:schemeClr val="tx1"/>
                </a:solidFill>
                <a:effectLst/>
                <a:latin typeface="+mn-lt"/>
                <a:ea typeface="+mn-ea"/>
                <a:cs typeface="+mn-cs"/>
              </a:rPr>
              <a:t>HDInsight/Pig process</a:t>
            </a:r>
            <a:endParaRPr lang="en-US" sz="1200" kern="1200" dirty="0">
              <a:solidFill>
                <a:schemeClr val="tx1"/>
              </a:solidFill>
              <a:effectLst/>
              <a:latin typeface="+mn-lt"/>
              <a:ea typeface="+mn-ea"/>
              <a:cs typeface="+mn-cs"/>
            </a:endParaRPr>
          </a:p>
          <a:p>
            <a:pPr marL="228600" lvl="0" indent="-228600">
              <a:buFont typeface="+mj-lt"/>
              <a:buAutoNum type="arabicPeriod"/>
            </a:pPr>
            <a:r>
              <a:rPr lang="en-GB" sz="1200" kern="1200" dirty="0">
                <a:solidFill>
                  <a:schemeClr val="tx1"/>
                </a:solidFill>
                <a:effectLst/>
                <a:latin typeface="+mn-lt"/>
                <a:ea typeface="+mn-ea"/>
                <a:cs typeface="+mn-cs"/>
              </a:rPr>
              <a:t>Output of Pig process in Blob Storage</a:t>
            </a:r>
            <a:endParaRPr lang="en-US" sz="1200" kern="1200" dirty="0">
              <a:solidFill>
                <a:schemeClr val="tx1"/>
              </a:solidFill>
              <a:effectLst/>
              <a:latin typeface="+mn-lt"/>
              <a:ea typeface="+mn-ea"/>
              <a:cs typeface="+mn-cs"/>
            </a:endParaRPr>
          </a:p>
          <a:p>
            <a:pPr marL="228600" lvl="0" indent="-228600">
              <a:buFont typeface="+mj-lt"/>
              <a:buAutoNum type="arabicPeriod"/>
            </a:pPr>
            <a:r>
              <a:rPr lang="en-GB" sz="1200" kern="1200" dirty="0">
                <a:solidFill>
                  <a:schemeClr val="tx1"/>
                </a:solidFill>
                <a:effectLst/>
                <a:latin typeface="+mn-lt"/>
                <a:ea typeface="+mn-ea"/>
                <a:cs typeface="+mn-cs"/>
              </a:rPr>
              <a:t>Pipelines that process the results of #3 and call stored procedures in Azure SQL Server</a:t>
            </a:r>
            <a:endParaRPr lang="en-US" sz="1200" kern="1200" dirty="0">
              <a:solidFill>
                <a:schemeClr val="tx1"/>
              </a:solidFill>
              <a:effectLst/>
              <a:latin typeface="+mn-lt"/>
              <a:ea typeface="+mn-ea"/>
              <a:cs typeface="+mn-cs"/>
            </a:endParaRPr>
          </a:p>
          <a:p>
            <a:pPr marL="228600" lvl="0" indent="-228600">
              <a:buFont typeface="+mj-lt"/>
              <a:buAutoNum type="arabicPeriod"/>
            </a:pPr>
            <a:r>
              <a:rPr lang="en-GB" sz="1200" kern="1200" dirty="0">
                <a:solidFill>
                  <a:schemeClr val="tx1"/>
                </a:solidFill>
                <a:effectLst/>
                <a:latin typeface="+mn-lt"/>
                <a:ea typeface="+mn-ea"/>
                <a:cs typeface="+mn-cs"/>
              </a:rPr>
              <a:t>Destination tables in Azure SQL Server</a:t>
            </a:r>
          </a:p>
          <a:p>
            <a:pPr marL="228600" lvl="0" indent="-228600">
              <a:buFont typeface="+mj-lt"/>
              <a:buAutoNum type="arabicPeriod"/>
            </a:pPr>
            <a:endParaRPr lang="en-GB" sz="1200" kern="1200" dirty="0">
              <a:solidFill>
                <a:schemeClr val="tx1"/>
              </a:solidFill>
              <a:effectLst/>
              <a:latin typeface="+mn-lt"/>
              <a:ea typeface="+mn-ea"/>
              <a:cs typeface="+mn-cs"/>
            </a:endParaRPr>
          </a:p>
          <a:p>
            <a:pPr marL="0" lvl="0" indent="0">
              <a:buFont typeface="+mj-lt"/>
              <a:buNone/>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4254972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1.</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Path to the location of the file with parameters</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2. Parameter value assignments based on when this time slice is being run.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96521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1:</a:t>
            </a:r>
          </a:p>
          <a:p>
            <a:endParaRPr lang="en-US" dirty="0"/>
          </a:p>
          <a:p>
            <a:pPr lvl="0"/>
            <a:r>
              <a:rPr lang="en-GB" sz="1200" kern="1200" dirty="0">
                <a:solidFill>
                  <a:schemeClr val="tx1"/>
                </a:solidFill>
                <a:effectLst/>
                <a:latin typeface="+mn-lt"/>
                <a:ea typeface="+mn-ea"/>
                <a:cs typeface="+mn-cs"/>
              </a:rPr>
              <a:t>1. The type of pipeline we are about to run</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2. The file we are passing in.</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Script 2:</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1.</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location of the pig script to run</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2. The storage account for the pig script</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3. Temporal parameters for our pig script</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4. Location parameters for our pig script</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40426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Script 1: </a:t>
            </a:r>
          </a:p>
          <a:p>
            <a:pPr lvl="0"/>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1. Where to find the jar file for the custom </a:t>
            </a:r>
            <a:r>
              <a:rPr lang="en-GB" sz="1200" kern="1200" dirty="0" err="1">
                <a:solidFill>
                  <a:schemeClr val="tx1"/>
                </a:solidFill>
                <a:effectLst/>
                <a:latin typeface="+mn-lt"/>
                <a:ea typeface="+mn-ea"/>
                <a:cs typeface="+mn-cs"/>
              </a:rPr>
              <a:t>EvalFunc</a:t>
            </a:r>
            <a:r>
              <a:rPr lang="en-GB"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2. Define the method we will call.</a:t>
            </a:r>
            <a:endParaRPr lang="en-US" sz="1200" kern="1200" dirty="0">
              <a:solidFill>
                <a:schemeClr val="tx1"/>
              </a:solidFill>
              <a:effectLst/>
              <a:latin typeface="+mn-lt"/>
              <a:ea typeface="+mn-ea"/>
              <a:cs typeface="+mn-cs"/>
            </a:endParaRPr>
          </a:p>
          <a:p>
            <a:endParaRPr lang="en-US" dirty="0"/>
          </a:p>
          <a:p>
            <a:r>
              <a:rPr lang="en-US" dirty="0"/>
              <a:t>Script 2:</a:t>
            </a:r>
          </a:p>
          <a:p>
            <a:endParaRPr lang="en-US" dirty="0"/>
          </a:p>
          <a:p>
            <a:pPr lvl="0"/>
            <a:r>
              <a:rPr lang="en-GB" sz="1200" kern="1200" dirty="0">
                <a:solidFill>
                  <a:schemeClr val="tx1"/>
                </a:solidFill>
                <a:effectLst/>
                <a:latin typeface="+mn-lt"/>
                <a:ea typeface="+mn-ea"/>
                <a:cs typeface="+mn-cs"/>
              </a:rPr>
              <a:t>1. Using parameters passed in to the script we load the source file</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2. We then pass in the loaded data to our custom routine.</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331807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PowerBI</a:t>
            </a:r>
            <a:r>
              <a:rPr lang="en-US" dirty="0"/>
              <a:t> recap – mapping onto the views</a:t>
            </a:r>
            <a:r>
              <a:rPr lang="en-US" baseline="0" dirty="0"/>
              <a:t> in </a:t>
            </a:r>
            <a:r>
              <a:rPr lang="en-US" baseline="0" dirty="0" err="1"/>
              <a:t>PowerBI</a:t>
            </a:r>
            <a:r>
              <a:rPr lang="en-US" baseline="0" dirty="0"/>
              <a:t> and looking at </a:t>
            </a:r>
            <a:r>
              <a:rPr lang="en-US" baseline="0" dirty="0" err="1"/>
              <a:t>PowerBI</a:t>
            </a:r>
            <a:r>
              <a:rPr lang="en-US" baseline="0" dirty="0"/>
              <a:t> desktop and evolving queries for the desktop</a:t>
            </a:r>
          </a:p>
          <a:p>
            <a:pPr marL="171450" indent="-171450">
              <a:buFontTx/>
              <a:buChar char="-"/>
            </a:pPr>
            <a:r>
              <a:rPr lang="en-US" baseline="0" dirty="0"/>
              <a:t>Explain calculated columns and metrics </a:t>
            </a:r>
          </a:p>
          <a:p>
            <a:pPr marL="171450" indent="-171450">
              <a:buFontTx/>
              <a:buChar char="-"/>
            </a:pPr>
            <a:r>
              <a:rPr lang="en-US" baseline="0" dirty="0"/>
              <a:t>REST API – fully functional now can push events directly in a timeline without the use of ASA – explain </a:t>
            </a:r>
            <a:r>
              <a:rPr lang="en-US" baseline="0" dirty="0" err="1"/>
              <a:t>bisharp</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42837993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history of the Spark project and how it is evolved and who is using it –</a:t>
            </a:r>
          </a:p>
          <a:p>
            <a:r>
              <a:rPr lang="en-US" dirty="0"/>
              <a:t>Different ways of clustering etc. and what HDI does to cut down </a:t>
            </a:r>
            <a:r>
              <a:rPr lang="en-US"/>
              <a:t>the configuration </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160355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Phase 2 – follow the Microsoft strategy – Spark</a:t>
            </a:r>
            <a:r>
              <a:rPr lang="en-US" baseline="0" dirty="0"/>
              <a:t> now 1.5.2 and includes remote execution </a:t>
            </a:r>
          </a:p>
          <a:p>
            <a:endParaRPr lang="en-US" dirty="0"/>
          </a:p>
          <a:p>
            <a:r>
              <a:rPr lang="en-US" dirty="0"/>
              <a:t>Explain RDDs, Spark clustering</a:t>
            </a:r>
            <a:r>
              <a:rPr lang="en-US" baseline="0" dirty="0"/>
              <a:t> and services</a:t>
            </a:r>
          </a:p>
          <a:p>
            <a:r>
              <a:rPr lang="en-US" baseline="0" dirty="0"/>
              <a:t>- python, </a:t>
            </a:r>
            <a:r>
              <a:rPr lang="en-US" baseline="0" dirty="0" err="1"/>
              <a:t>scala</a:t>
            </a:r>
            <a:r>
              <a:rPr lang="en-US" baseline="0" dirty="0"/>
              <a:t> and Java</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921724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Spark</a:t>
            </a:r>
            <a:r>
              <a:rPr lang="en-US" baseline="0" dirty="0"/>
              <a:t> SQL and what you can do with it – some of the </a:t>
            </a:r>
            <a:r>
              <a:rPr lang="en-US" baseline="0" dirty="0" err="1"/>
              <a:t>UpdateKey</a:t>
            </a:r>
            <a:r>
              <a:rPr lang="en-US" baseline="0" dirty="0"/>
              <a:t> patterns (being able to update and store values in key-value form so that you can have rolling updates in memory) and being able to interrogate historical data and real-time SQL data </a:t>
            </a:r>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54020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10</a:t>
            </a:fld>
            <a:endParaRPr lang="en-US"/>
          </a:p>
        </p:txBody>
      </p:sp>
    </p:spTree>
    <p:extLst>
      <p:ext uri="{BB962C8B-B14F-4D97-AF65-F5344CB8AC3E}">
        <p14:creationId xmlns:p14="http://schemas.microsoft.com/office/powerpoint/2010/main" val="4214423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walk through an overview of how Power BI works.  </a:t>
            </a:r>
          </a:p>
          <a:p>
            <a:pPr marL="228600" indent="-228600">
              <a:buFont typeface="+mj-lt"/>
              <a:buAutoNum type="arabicPeriod"/>
            </a:pPr>
            <a:endParaRPr lang="en-US" b="1" baseline="0" dirty="0"/>
          </a:p>
          <a:p>
            <a:r>
              <a:rPr lang="en-US" b="1" dirty="0"/>
              <a:t>1. The</a:t>
            </a:r>
            <a:r>
              <a:rPr lang="en-US" b="1" baseline="0" dirty="0"/>
              <a:t> Power BI service, sometimes referred to as </a:t>
            </a:r>
            <a:r>
              <a:rPr lang="en-US" b="1" dirty="0"/>
              <a:t>powerbi.com,</a:t>
            </a:r>
            <a:r>
              <a:rPr lang="en-US" b="1" baseline="0" dirty="0"/>
              <a:t> </a:t>
            </a:r>
            <a:r>
              <a:rPr lang="en-US" dirty="0"/>
              <a:t>is what allows</a:t>
            </a:r>
            <a:r>
              <a:rPr lang="en-US" baseline="0" dirty="0"/>
              <a:t> you to</a:t>
            </a:r>
            <a:r>
              <a:rPr lang="en-US" dirty="0"/>
              <a:t>: </a:t>
            </a:r>
          </a:p>
          <a:p>
            <a:pPr marL="628650" lvl="1" indent="-171450">
              <a:buFont typeface="Arial" panose="020B0604020202020204" pitchFamily="34" charset="0"/>
              <a:buChar char="•"/>
            </a:pPr>
            <a:r>
              <a:rPr lang="en-US" baseline="0" dirty="0"/>
              <a:t>Create beautiful visualizations to tell compelling data stories </a:t>
            </a:r>
          </a:p>
          <a:p>
            <a:pPr marL="628650" lvl="1" indent="-171450">
              <a:buFont typeface="Arial" panose="020B0604020202020204" pitchFamily="34" charset="0"/>
              <a:buChar char="•"/>
            </a:pPr>
            <a:r>
              <a:rPr lang="en-US" baseline="0" dirty="0"/>
              <a:t>Build rich, live dashboards that turn BI into business insights</a:t>
            </a:r>
          </a:p>
          <a:p>
            <a:pPr marL="628650" lvl="1" indent="-171450">
              <a:buFont typeface="Arial" panose="020B0604020202020204" pitchFamily="34" charset="0"/>
              <a:buChar char="•"/>
            </a:pPr>
            <a:r>
              <a:rPr lang="en-US" dirty="0"/>
              <a:t>Create reports</a:t>
            </a:r>
            <a:r>
              <a:rPr lang="en-US" baseline="0" dirty="0"/>
              <a:t> &amp; datasets from which you can create visualizations and dashboards</a:t>
            </a:r>
          </a:p>
          <a:p>
            <a:pPr marL="628650" lvl="1" indent="-171450">
              <a:buFont typeface="Arial" panose="020B0604020202020204" pitchFamily="34" charset="0"/>
              <a:buChar char="•"/>
            </a:pPr>
            <a:r>
              <a:rPr lang="en-US" baseline="0" dirty="0"/>
              <a:t>Enjoy the benefits of up-to-date data with real-time, automatic and scheduled refreshes</a:t>
            </a:r>
          </a:p>
          <a:p>
            <a:pPr marL="628650" lvl="1" indent="-171450">
              <a:buFont typeface="Arial" panose="020B0604020202020204" pitchFamily="34" charset="0"/>
              <a:buChar char="•"/>
            </a:pPr>
            <a:r>
              <a:rPr lang="en-US" baseline="0" dirty="0"/>
              <a:t>Share dashboards easily with other people in your organization</a:t>
            </a:r>
          </a:p>
          <a:p>
            <a:pPr marL="628650" lvl="1" indent="-171450">
              <a:buFont typeface="Arial" panose="020B0604020202020204" pitchFamily="34" charset="0"/>
              <a:buChar char="•"/>
            </a:pPr>
            <a:r>
              <a:rPr lang="en-US" baseline="0" dirty="0"/>
              <a:t>Ask questions of data in plain English with Natural Language Query</a:t>
            </a:r>
          </a:p>
          <a:p>
            <a:pPr marL="628650" lvl="1" indent="-171450">
              <a:buFont typeface="Arial" panose="020B0604020202020204" pitchFamily="34" charset="0"/>
              <a:buChar char="•"/>
            </a:pPr>
            <a:r>
              <a:rPr lang="en-US" baseline="0" dirty="0"/>
              <a:t>Stay connected to your data all the time with mobile applications</a:t>
            </a:r>
          </a:p>
          <a:p>
            <a:pPr marL="457200" lvl="1" indent="0">
              <a:buFont typeface="Arial" panose="020B0604020202020204" pitchFamily="34" charset="0"/>
              <a:buNone/>
            </a:pPr>
            <a:endParaRPr lang="en-US" baseline="0" dirty="0"/>
          </a:p>
          <a:p>
            <a:pPr marL="0" indent="0">
              <a:buFont typeface="+mj-lt"/>
              <a:buNone/>
            </a:pPr>
            <a:r>
              <a:rPr lang="en-US" b="1" baseline="0" dirty="0"/>
              <a:t>2. </a:t>
            </a:r>
            <a:r>
              <a:rPr lang="en-US" b="0" baseline="0" dirty="0"/>
              <a:t>Power BI </a:t>
            </a:r>
            <a:r>
              <a:rPr lang="en-US" b="1" baseline="0" dirty="0"/>
              <a:t>connects to a variety of data sources. </a:t>
            </a:r>
            <a:r>
              <a:rPr lang="en-US" baseline="0" dirty="0"/>
              <a:t>These range across both cloud and on-premises sources, and include:</a:t>
            </a:r>
          </a:p>
          <a:p>
            <a:pPr marL="628650" lvl="1" indent="-171450">
              <a:buFont typeface="Arial" panose="020B0604020202020204" pitchFamily="34" charset="0"/>
              <a:buChar char="•"/>
            </a:pPr>
            <a:r>
              <a:rPr lang="en-US" baseline="0" dirty="0"/>
              <a:t>A variety of </a:t>
            </a:r>
            <a:r>
              <a:rPr lang="en-US" b="1" baseline="0" dirty="0"/>
              <a:t>popular SaaS solutions</a:t>
            </a:r>
            <a:r>
              <a:rPr lang="en-US" baseline="0" dirty="0"/>
              <a:t>, such as </a:t>
            </a:r>
            <a:r>
              <a:rPr lang="en-US" baseline="0" dirty="0" err="1"/>
              <a:t>Marketo</a:t>
            </a:r>
            <a:r>
              <a:rPr lang="en-US" baseline="0" dirty="0"/>
              <a:t>, Salesforce, GitHub, Dynamics CRM, </a:t>
            </a:r>
            <a:r>
              <a:rPr lang="en-US" baseline="0" dirty="0" err="1"/>
              <a:t>Zendesk</a:t>
            </a:r>
            <a:r>
              <a:rPr lang="en-US" baseline="0" dirty="0"/>
              <a:t>, and several others</a:t>
            </a:r>
            <a:endParaRPr lang="en-US" b="0" baseline="0" dirty="0"/>
          </a:p>
          <a:p>
            <a:pPr marL="628650" lvl="1" indent="-171450">
              <a:buFont typeface="Arial" panose="020B0604020202020204" pitchFamily="34" charset="0"/>
              <a:buChar char="•"/>
            </a:pPr>
            <a:r>
              <a:rPr lang="en-US" b="1" baseline="0" dirty="0"/>
              <a:t>On-premises databases </a:t>
            </a:r>
            <a:r>
              <a:rPr lang="en-US" baseline="0" dirty="0"/>
              <a:t>– Power BI offers live connectivity to SQL Server Analysis Services, which we’ll cover in more detail later. And using a gateway solution, Power BI can connect to other database solutions. </a:t>
            </a:r>
          </a:p>
          <a:p>
            <a:pPr marL="628650" lvl="1" indent="-171450">
              <a:buFont typeface="Arial" panose="020B0604020202020204" pitchFamily="34" charset="0"/>
              <a:buChar char="•"/>
            </a:pPr>
            <a:r>
              <a:rPr lang="en-US" b="1" baseline="0" dirty="0"/>
              <a:t>Custom data sources </a:t>
            </a:r>
            <a:r>
              <a:rPr lang="en-US" baseline="0" dirty="0"/>
              <a:t>– </a:t>
            </a:r>
            <a:r>
              <a:rPr lang="en-US" b="0" baseline="0" dirty="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a:p>
          <a:p>
            <a:pPr marL="628650" lvl="1" indent="-171450">
              <a:buFont typeface="Arial" panose="020B0604020202020204" pitchFamily="34" charset="0"/>
              <a:buChar char="•"/>
            </a:pPr>
            <a:r>
              <a:rPr lang="en-US" b="1" baseline="0" dirty="0"/>
              <a:t>Other Azure services</a:t>
            </a:r>
            <a:r>
              <a:rPr lang="en-US" baseline="0" dirty="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a:t>Power BI Desktop and Excel files </a:t>
            </a:r>
            <a:r>
              <a:rPr lang="en-US" baseline="0" dirty="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endParaRPr lang="en-AU" dirty="0"/>
          </a:p>
          <a:p>
            <a:endParaRPr lang="en-AU" dirty="0"/>
          </a:p>
          <a:p>
            <a:r>
              <a:rPr lang="en-AU" dirty="0"/>
              <a:t>Business user</a:t>
            </a:r>
          </a:p>
          <a:p>
            <a:pPr lvl="1"/>
            <a:r>
              <a:rPr lang="en-AU" dirty="0"/>
              <a:t>Import data from SaaS sources, and work with dashboards and reports</a:t>
            </a:r>
          </a:p>
          <a:p>
            <a:r>
              <a:rPr lang="en-AU" dirty="0"/>
              <a:t>Business analyst</a:t>
            </a:r>
          </a:p>
          <a:p>
            <a:pPr lvl="1"/>
            <a:r>
              <a:rPr lang="en-AU" dirty="0"/>
              <a:t>Import, reshape and model data</a:t>
            </a:r>
          </a:p>
          <a:p>
            <a:pPr lvl="1"/>
            <a:r>
              <a:rPr lang="en-AU" dirty="0"/>
              <a:t>Create compelling reports and visualizations</a:t>
            </a:r>
          </a:p>
          <a:p>
            <a:pPr lvl="1"/>
            <a:r>
              <a:rPr lang="en-AU" dirty="0"/>
              <a:t>Create content packs to share insights</a:t>
            </a:r>
          </a:p>
          <a:p>
            <a:r>
              <a:rPr lang="en-AU" dirty="0"/>
              <a:t>BI professional</a:t>
            </a:r>
          </a:p>
          <a:p>
            <a:pPr lvl="1"/>
            <a:r>
              <a:rPr lang="en-AU" dirty="0"/>
              <a:t>Connect to live Azure data services</a:t>
            </a:r>
          </a:p>
          <a:p>
            <a:pPr lvl="1"/>
            <a:r>
              <a:rPr lang="en-AU" dirty="0"/>
              <a:t>Connect to on-premises Analysis Services databases</a:t>
            </a:r>
          </a:p>
          <a:p>
            <a:pPr lvl="1"/>
            <a:r>
              <a:rPr lang="en-AU" dirty="0"/>
              <a:t>Empower colleagues to create their own reports</a:t>
            </a:r>
          </a:p>
          <a:p>
            <a:r>
              <a:rPr lang="en-AU" dirty="0"/>
              <a:t>Developer</a:t>
            </a:r>
          </a:p>
          <a:p>
            <a:pPr lvl="1"/>
            <a:r>
              <a:rPr lang="en-AU" dirty="0"/>
              <a:t>Integrate applications with Power BI</a:t>
            </a:r>
          </a:p>
          <a:p>
            <a:pPr lvl="1"/>
            <a:r>
              <a:rPr lang="en-AU" dirty="0"/>
              <a:t>Create real-time dashboards</a:t>
            </a:r>
            <a:endParaRPr lang="en-US" dirty="0"/>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11</a:t>
            </a:fld>
            <a:endParaRPr lang="en-US"/>
          </a:p>
        </p:txBody>
      </p:sp>
    </p:spTree>
    <p:extLst>
      <p:ext uri="{BB962C8B-B14F-4D97-AF65-F5344CB8AC3E}">
        <p14:creationId xmlns:p14="http://schemas.microsoft.com/office/powerpoint/2010/main" val="3363250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2">
                    <a:lumMod val="75000"/>
                  </a:schemeClr>
                </a:solidFill>
              </a:rPr>
              <a:t>Key Issues</a:t>
            </a:r>
          </a:p>
          <a:p>
            <a:r>
              <a:rPr lang="en-US" sz="1200" dirty="0"/>
              <a:t>Complex Implementation</a:t>
            </a:r>
          </a:p>
          <a:p>
            <a:r>
              <a:rPr lang="en-US" sz="1200" dirty="0"/>
              <a:t>Requires two Servers (</a:t>
            </a:r>
            <a:r>
              <a:rPr lang="en-US" sz="1200" dirty="0" err="1"/>
              <a:t>CapEx</a:t>
            </a:r>
            <a:r>
              <a:rPr lang="en-US" sz="1200" dirty="0"/>
              <a:t> and </a:t>
            </a:r>
            <a:r>
              <a:rPr lang="en-US" sz="1200" dirty="0" err="1"/>
              <a:t>OpEx</a:t>
            </a:r>
            <a:r>
              <a:rPr lang="en-US" sz="1200" dirty="0"/>
              <a:t>) </a:t>
            </a:r>
          </a:p>
          <a:p>
            <a:r>
              <a:rPr lang="en-US" sz="1200" dirty="0"/>
              <a:t>Data Latency in Analytics</a:t>
            </a:r>
            <a:endParaRPr lang="en-US" sz="100" dirty="0"/>
          </a:p>
          <a:p>
            <a:r>
              <a:rPr lang="en-US" sz="1200" dirty="0"/>
              <a:t>More businesses demand/require real-time Analytics</a:t>
            </a:r>
          </a:p>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12</a:t>
            </a:fld>
            <a:endParaRPr lang="en-US"/>
          </a:p>
        </p:txBody>
      </p:sp>
    </p:spTree>
    <p:extLst>
      <p:ext uri="{BB962C8B-B14F-4D97-AF65-F5344CB8AC3E}">
        <p14:creationId xmlns:p14="http://schemas.microsoft.com/office/powerpoint/2010/main" val="369699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14</a:t>
            </a:fld>
            <a:endParaRPr lang="en-US"/>
          </a:p>
        </p:txBody>
      </p:sp>
    </p:spTree>
    <p:extLst>
      <p:ext uri="{BB962C8B-B14F-4D97-AF65-F5344CB8AC3E}">
        <p14:creationId xmlns:p14="http://schemas.microsoft.com/office/powerpoint/2010/main" val="2103371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 as hell</a:t>
            </a:r>
          </a:p>
        </p:txBody>
      </p:sp>
      <p:sp>
        <p:nvSpPr>
          <p:cNvPr id="4" name="Slide Number Placeholder 3"/>
          <p:cNvSpPr>
            <a:spLocks noGrp="1"/>
          </p:cNvSpPr>
          <p:nvPr>
            <p:ph type="sldNum" sz="quarter" idx="10"/>
          </p:nvPr>
        </p:nvSpPr>
        <p:spPr/>
        <p:txBody>
          <a:bodyPr/>
          <a:lstStyle/>
          <a:p>
            <a:fld id="{3D556634-5046-4BBF-9C48-91AACFA0BD7F}" type="slidenum">
              <a:rPr lang="en-US" smtClean="0"/>
              <a:t>26</a:t>
            </a:fld>
            <a:endParaRPr lang="en-US"/>
          </a:p>
        </p:txBody>
      </p:sp>
    </p:spTree>
    <p:extLst>
      <p:ext uri="{BB962C8B-B14F-4D97-AF65-F5344CB8AC3E}">
        <p14:creationId xmlns:p14="http://schemas.microsoft.com/office/powerpoint/2010/main" val="4288043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56634-5046-4BBF-9C48-91AACFA0BD7F}" type="slidenum">
              <a:rPr lang="en-US" smtClean="0"/>
              <a:t>31</a:t>
            </a:fld>
            <a:endParaRPr lang="en-US"/>
          </a:p>
        </p:txBody>
      </p:sp>
    </p:spTree>
    <p:extLst>
      <p:ext uri="{BB962C8B-B14F-4D97-AF65-F5344CB8AC3E}">
        <p14:creationId xmlns:p14="http://schemas.microsoft.com/office/powerpoint/2010/main" val="1712517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556634-5046-4BBF-9C48-91AACFA0BD7F}" type="slidenum">
              <a:rPr lang="en-US" smtClean="0"/>
              <a:t>34</a:t>
            </a:fld>
            <a:endParaRPr lang="en-US"/>
          </a:p>
        </p:txBody>
      </p:sp>
    </p:spTree>
    <p:extLst>
      <p:ext uri="{BB962C8B-B14F-4D97-AF65-F5344CB8AC3E}">
        <p14:creationId xmlns:p14="http://schemas.microsoft.com/office/powerpoint/2010/main" val="3696095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28799"/>
            <a:ext cx="9144000" cy="1681163"/>
          </a:xfrm>
          <a:prstGeom prst="rect">
            <a:avLst/>
          </a:prstGeom>
          <a:solidFill>
            <a:srgbClr val="4B4A46"/>
          </a:solidFill>
        </p:spPr>
        <p:txBody>
          <a:bodyPr anchor="b"/>
          <a:lstStyle>
            <a:lvl1pPr algn="ctr">
              <a:defRPr sz="6000">
                <a:solidFill>
                  <a:schemeClr val="bg1"/>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solidFill>
            <a:srgbClr val="14949D"/>
          </a:solidFill>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4418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98D7B96-130D-42A6-86C1-DE3B5AD0D2FE}" type="datetimeFigureOut">
              <a:rPr lang="en-US" smtClean="0"/>
              <a:t>4/25/2016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Tree>
    <p:extLst>
      <p:ext uri="{BB962C8B-B14F-4D97-AF65-F5344CB8AC3E}">
        <p14:creationId xmlns:p14="http://schemas.microsoft.com/office/powerpoint/2010/main" val="3691321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98D7B96-130D-42A6-86C1-DE3B5AD0D2FE}" type="datetimeFigureOut">
              <a:rPr lang="en-US" smtClean="0"/>
              <a:t>4/25/2016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Tree>
    <p:extLst>
      <p:ext uri="{BB962C8B-B14F-4D97-AF65-F5344CB8AC3E}">
        <p14:creationId xmlns:p14="http://schemas.microsoft.com/office/powerpoint/2010/main" val="407674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
        <p:nvSpPr>
          <p:cNvPr id="7" name="Title 1"/>
          <p:cNvSpPr>
            <a:spLocks noGrp="1"/>
          </p:cNvSpPr>
          <p:nvPr>
            <p:ph type="title" hasCustomPrompt="1"/>
          </p:nvPr>
        </p:nvSpPr>
        <p:spPr>
          <a:xfrm>
            <a:off x="5788" y="0"/>
            <a:ext cx="12186212" cy="1811437"/>
          </a:xfrm>
          <a:prstGeom prst="rect">
            <a:avLst/>
          </a:prstGeom>
          <a:solidFill>
            <a:srgbClr val="14949D"/>
          </a:solidFill>
        </p:spPr>
        <p:txBody>
          <a:bodyPr anchor="ctr"/>
          <a:lstStyle>
            <a:lvl1pPr>
              <a:defRPr>
                <a:solidFill>
                  <a:schemeClr val="bg1"/>
                </a:solidFill>
                <a:latin typeface="Helvetica" panose="020B0604020202020204" pitchFamily="34" charset="0"/>
                <a:cs typeface="Helvetica" panose="020B0604020202020204" pitchFamily="34" charset="0"/>
              </a:defRPr>
            </a:lvl1pPr>
          </a:lstStyle>
          <a:p>
            <a:r>
              <a:rPr lang="en-US" dirty="0"/>
              <a:t>    Click to edit Master title style</a:t>
            </a:r>
          </a:p>
        </p:txBody>
      </p:sp>
    </p:spTree>
    <p:extLst>
      <p:ext uri="{BB962C8B-B14F-4D97-AF65-F5344CB8AC3E}">
        <p14:creationId xmlns:p14="http://schemas.microsoft.com/office/powerpoint/2010/main" val="44516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a:prstGeom prst="rect">
            <a:avLst/>
          </a:prstGeom>
          <a:solidFill>
            <a:srgbClr val="14949D"/>
          </a:solidFill>
        </p:spPr>
        <p:txBody>
          <a:bodyPr anchor="b"/>
          <a:lstStyle>
            <a:lvl1pPr>
              <a:defRPr sz="6000">
                <a:solidFill>
                  <a:schemeClr val="bg1"/>
                </a:solidFill>
              </a:defRPr>
            </a:lvl1pPr>
          </a:lstStyle>
          <a:p>
            <a:r>
              <a:rPr lang="en-US" dirty="0"/>
              <a:t>DEMO</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Tree>
    <p:extLst>
      <p:ext uri="{BB962C8B-B14F-4D97-AF65-F5344CB8AC3E}">
        <p14:creationId xmlns:p14="http://schemas.microsoft.com/office/powerpoint/2010/main" val="207098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98D7B96-130D-42A6-86C1-DE3B5AD0D2FE}" type="datetimeFigureOut">
              <a:rPr lang="en-US" smtClean="0"/>
              <a:t>4/25/2016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
        <p:nvSpPr>
          <p:cNvPr id="8" name="Title 1"/>
          <p:cNvSpPr>
            <a:spLocks noGrp="1"/>
          </p:cNvSpPr>
          <p:nvPr>
            <p:ph type="title" hasCustomPrompt="1"/>
          </p:nvPr>
        </p:nvSpPr>
        <p:spPr>
          <a:xfrm>
            <a:off x="5788" y="0"/>
            <a:ext cx="12186212" cy="1811437"/>
          </a:xfrm>
          <a:prstGeom prst="rect">
            <a:avLst/>
          </a:prstGeom>
          <a:solidFill>
            <a:srgbClr val="14949D"/>
          </a:solidFill>
        </p:spPr>
        <p:txBody>
          <a:bodyPr anchor="ctr"/>
          <a:lstStyle>
            <a:lvl1pPr>
              <a:defRPr>
                <a:solidFill>
                  <a:schemeClr val="bg1"/>
                </a:solidFill>
                <a:latin typeface="Helvetica" panose="020B0604020202020204" pitchFamily="34" charset="0"/>
                <a:cs typeface="Helvetica" panose="020B0604020202020204" pitchFamily="34" charset="0"/>
              </a:defRPr>
            </a:lvl1pPr>
          </a:lstStyle>
          <a:p>
            <a:r>
              <a:rPr lang="en-US" dirty="0"/>
              <a:t>    Click to edit Master title style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5836" y="5862694"/>
            <a:ext cx="1634359" cy="858781"/>
          </a:xfrm>
          <a:prstGeom prst="rect">
            <a:avLst/>
          </a:prstGeom>
        </p:spPr>
      </p:pic>
    </p:spTree>
    <p:extLst>
      <p:ext uri="{BB962C8B-B14F-4D97-AF65-F5344CB8AC3E}">
        <p14:creationId xmlns:p14="http://schemas.microsoft.com/office/powerpoint/2010/main" val="132707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hasCustomPrompt="1"/>
          </p:nvPr>
        </p:nvSpPr>
        <p:spPr>
          <a:xfrm>
            <a:off x="5788" y="0"/>
            <a:ext cx="12186212" cy="1811437"/>
          </a:xfrm>
          <a:prstGeom prst="rect">
            <a:avLst/>
          </a:prstGeom>
          <a:solidFill>
            <a:srgbClr val="14949D"/>
          </a:solidFill>
        </p:spPr>
        <p:txBody>
          <a:bodyPr/>
          <a:lstStyle>
            <a:lvl1pPr>
              <a:defRPr>
                <a:solidFill>
                  <a:schemeClr val="bg1"/>
                </a:solidFill>
                <a:latin typeface="Helvetica" panose="020B0604020202020204" pitchFamily="34" charset="0"/>
                <a:cs typeface="Helvetica" panose="020B0604020202020204" pitchFamily="34" charset="0"/>
              </a:defRPr>
            </a:lvl1pPr>
          </a:lstStyle>
          <a:p>
            <a:r>
              <a:rPr lang="en-US" dirty="0"/>
              <a:t>    Click to edit Master title style</a:t>
            </a:r>
          </a:p>
        </p:txBody>
      </p:sp>
    </p:spTree>
    <p:extLst>
      <p:ext uri="{BB962C8B-B14F-4D97-AF65-F5344CB8AC3E}">
        <p14:creationId xmlns:p14="http://schemas.microsoft.com/office/powerpoint/2010/main" val="112057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88" y="0"/>
            <a:ext cx="12186212" cy="1811437"/>
          </a:xfrm>
          <a:prstGeom prst="rect">
            <a:avLst/>
          </a:prstGeom>
          <a:solidFill>
            <a:srgbClr val="14949D"/>
          </a:solidFill>
        </p:spPr>
        <p:txBody>
          <a:bodyPr lIns="252000" tIns="144000"/>
          <a:lstStyle>
            <a:lvl1pPr>
              <a:defRPr>
                <a:solidFill>
                  <a:schemeClr val="bg1"/>
                </a:solidFill>
                <a:latin typeface="Helvetica" panose="020B0604020202020204" pitchFamily="34" charset="0"/>
                <a:cs typeface="Helvetica"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963708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788" y="-1"/>
            <a:ext cx="12186212" cy="4039565"/>
          </a:xfrm>
          <a:prstGeom prst="rect">
            <a:avLst/>
          </a:prstGeom>
          <a:solidFill>
            <a:srgbClr val="14949D"/>
          </a:solidFill>
        </p:spPr>
        <p:txBody>
          <a:bodyPr anchor="b"/>
          <a:lstStyle>
            <a:lvl1pPr>
              <a:defRPr sz="6400">
                <a:solidFill>
                  <a:schemeClr val="bg1"/>
                </a:solidFill>
                <a:latin typeface="Helvetica" panose="020B0604020202020204" pitchFamily="34" charset="0"/>
                <a:cs typeface="Helvetica" panose="020B0604020202020204" pitchFamily="34" charset="0"/>
              </a:defRPr>
            </a:lvl1pPr>
          </a:lstStyle>
          <a:p>
            <a:r>
              <a:rPr lang="en-US" dirty="0"/>
              <a:t>    Click to edit Master title style</a:t>
            </a:r>
          </a:p>
        </p:txBody>
      </p:sp>
      <p:sp>
        <p:nvSpPr>
          <p:cNvPr id="6" name="Title 1"/>
          <p:cNvSpPr txBox="1">
            <a:spLocks/>
          </p:cNvSpPr>
          <p:nvPr userDrawn="1"/>
        </p:nvSpPr>
        <p:spPr>
          <a:xfrm>
            <a:off x="5788" y="4039563"/>
            <a:ext cx="12186212" cy="2858947"/>
          </a:xfrm>
          <a:prstGeom prst="rect">
            <a:avLst/>
          </a:prstGeom>
          <a:solidFill>
            <a:srgbClr val="4B4A46"/>
          </a:solidFill>
        </p:spPr>
        <p:txBody>
          <a:bodyPr/>
          <a:lstStyle>
            <a:lvl1pPr algn="l" defTabSz="914400" rtl="0" eaLnBrk="1" latinLnBrk="0" hangingPunct="1">
              <a:lnSpc>
                <a:spcPct val="90000"/>
              </a:lnSpc>
              <a:spcBef>
                <a:spcPct val="0"/>
              </a:spcBef>
              <a:buNone/>
              <a:defRPr sz="4400" kern="1200">
                <a:solidFill>
                  <a:schemeClr val="bg1"/>
                </a:solidFill>
                <a:latin typeface="Helvetica" panose="020B0604020202020204" pitchFamily="34" charset="0"/>
                <a:ea typeface="+mj-ea"/>
                <a:cs typeface="Helvetica" panose="020B0604020202020204" pitchFamily="34" charset="0"/>
              </a:defRPr>
            </a:lvl1pPr>
          </a:lstStyle>
          <a:p>
            <a:r>
              <a:rPr lang="en-US" dirty="0"/>
              <a:t> </a:t>
            </a:r>
          </a:p>
        </p:txBody>
      </p:sp>
    </p:spTree>
    <p:extLst>
      <p:ext uri="{BB962C8B-B14F-4D97-AF65-F5344CB8AC3E}">
        <p14:creationId xmlns:p14="http://schemas.microsoft.com/office/powerpoint/2010/main" val="2883947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98D7B96-130D-42A6-86C1-DE3B5AD0D2FE}" type="datetimeFigureOut">
              <a:rPr lang="en-US" smtClean="0"/>
              <a:t>4/25/2016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Tree>
    <p:extLst>
      <p:ext uri="{BB962C8B-B14F-4D97-AF65-F5344CB8AC3E}">
        <p14:creationId xmlns:p14="http://schemas.microsoft.com/office/powerpoint/2010/main" val="292354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98D7B96-130D-42A6-86C1-DE3B5AD0D2FE}" type="datetimeFigureOut">
              <a:rPr lang="en-US" smtClean="0"/>
              <a:t>4/25/2016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B79658A-06D2-4727-9B2B-9FB9A204F6A3}" type="slidenum">
              <a:rPr lang="en-US" smtClean="0"/>
              <a:t>‹#›</a:t>
            </a:fld>
            <a:endParaRPr lang="en-US"/>
          </a:p>
        </p:txBody>
      </p:sp>
    </p:spTree>
    <p:extLst>
      <p:ext uri="{BB962C8B-B14F-4D97-AF65-F5344CB8AC3E}">
        <p14:creationId xmlns:p14="http://schemas.microsoft.com/office/powerpoint/2010/main" val="337639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2" descr="Cloud &amp; Devices"/>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713694" y="5779725"/>
            <a:ext cx="3478306" cy="10782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963" y="5997168"/>
            <a:ext cx="1634359" cy="858781"/>
          </a:xfrm>
          <a:prstGeom prst="rect">
            <a:avLst/>
          </a:prstGeom>
        </p:spPr>
      </p:pic>
    </p:spTree>
    <p:extLst>
      <p:ext uri="{BB962C8B-B14F-4D97-AF65-F5344CB8AC3E}">
        <p14:creationId xmlns:p14="http://schemas.microsoft.com/office/powerpoint/2010/main" val="1026338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emf"/><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9.emf"/><Relationship Id="rId7" Type="http://schemas.openxmlformats.org/officeDocument/2006/relationships/image" Target="../media/image42.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33.emf"/><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gif"/><Relationship Id="rId12" Type="http://schemas.openxmlformats.org/officeDocument/2006/relationships/image" Target="../media/image54.gif"/><Relationship Id="rId17" Type="http://schemas.openxmlformats.org/officeDocument/2006/relationships/image" Target="../media/image59.png"/><Relationship Id="rId2" Type="http://schemas.openxmlformats.org/officeDocument/2006/relationships/image" Target="../media/image44.gif"/><Relationship Id="rId16" Type="http://schemas.openxmlformats.org/officeDocument/2006/relationships/image" Target="../media/image58.jpe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jpeg"/></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g"/><Relationship Id="rId4" Type="http://schemas.openxmlformats.org/officeDocument/2006/relationships/image" Target="../media/image70.jpe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wmf"/><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3.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 Id="rId9" Type="http://schemas.openxmlformats.org/officeDocument/2006/relationships/image" Target="../media/image90.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5.jpeg"/><Relationship Id="rId7" Type="http://schemas.openxmlformats.org/officeDocument/2006/relationships/image" Target="../media/image99.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4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3.emf"/></Relationships>
</file>

<file path=ppt/slides/_rels/slide4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Intelligent and not so intelligent computing</a:t>
            </a:r>
          </a:p>
        </p:txBody>
      </p:sp>
      <p:sp>
        <p:nvSpPr>
          <p:cNvPr id="3" name="Subtitle 2"/>
          <p:cNvSpPr>
            <a:spLocks noGrp="1"/>
          </p:cNvSpPr>
          <p:nvPr>
            <p:ph type="subTitle" idx="1"/>
          </p:nvPr>
        </p:nvSpPr>
        <p:spPr/>
        <p:txBody>
          <a:bodyPr/>
          <a:lstStyle/>
          <a:p>
            <a:r>
              <a:rPr lang="en-US" sz="2200" dirty="0"/>
              <a:t>Know your limits, some service and things to think about in the data deluge!</a:t>
            </a:r>
          </a:p>
          <a:p>
            <a:r>
              <a:rPr lang="en-US" dirty="0"/>
              <a:t>Richard Conway, richard@elastacloud.com</a:t>
            </a:r>
          </a:p>
        </p:txBody>
      </p:sp>
      <p:sp>
        <p:nvSpPr>
          <p:cNvPr id="4" name="AutoShape 2" descr="ELASTA CLOUD LOGO WHITE BACKGROUN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612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Your arsenal in Azure</a:t>
            </a:r>
          </a:p>
        </p:txBody>
      </p:sp>
      <p:sp>
        <p:nvSpPr>
          <p:cNvPr id="5" name="Text Placeholder 4"/>
          <p:cNvSpPr>
            <a:spLocks noGrp="1"/>
          </p:cNvSpPr>
          <p:nvPr>
            <p:ph type="body" idx="1"/>
          </p:nvPr>
        </p:nvSpPr>
        <p:spPr/>
        <p:txBody>
          <a:bodyPr/>
          <a:lstStyle/>
          <a:p>
            <a:r>
              <a:rPr lang="en-US" dirty="0"/>
              <a:t>Some things to think about</a:t>
            </a:r>
          </a:p>
        </p:txBody>
      </p:sp>
    </p:spTree>
    <p:extLst>
      <p:ext uri="{BB962C8B-B14F-4D97-AF65-F5344CB8AC3E}">
        <p14:creationId xmlns:p14="http://schemas.microsoft.com/office/powerpoint/2010/main" val="2572218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PowerBI</a:t>
            </a:r>
            <a:endParaRPr lang="en-US" dirty="0"/>
          </a:p>
        </p:txBody>
      </p:sp>
      <p:sp>
        <p:nvSpPr>
          <p:cNvPr id="5" name="Flowchart: Process 4"/>
          <p:cNvSpPr/>
          <p:nvPr/>
        </p:nvSpPr>
        <p:spPr bwMode="auto">
          <a:xfrm>
            <a:off x="457677" y="1332409"/>
            <a:ext cx="3457807" cy="3862966"/>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7673398" y="5625943"/>
            <a:ext cx="4324894" cy="1132090"/>
          </a:xfrm>
          <a:prstGeom prst="rect">
            <a:avLst/>
          </a:prstGeom>
        </p:spPr>
      </p:pic>
      <p:pic>
        <p:nvPicPr>
          <p:cNvPr id="7" name="Picture 6"/>
          <p:cNvPicPr>
            <a:picLocks noChangeAspect="1"/>
          </p:cNvPicPr>
          <p:nvPr/>
        </p:nvPicPr>
        <p:blipFill>
          <a:blip r:embed="rId4"/>
          <a:stretch>
            <a:fillRect/>
          </a:stretch>
        </p:blipFill>
        <p:spPr>
          <a:xfrm>
            <a:off x="9465140" y="5657193"/>
            <a:ext cx="1838932" cy="1018710"/>
          </a:xfrm>
          <a:prstGeom prst="rect">
            <a:avLst/>
          </a:prstGeom>
        </p:spPr>
      </p:pic>
      <p:sp>
        <p:nvSpPr>
          <p:cNvPr id="8" name="Rectangle 7"/>
          <p:cNvSpPr/>
          <p:nvPr/>
        </p:nvSpPr>
        <p:spPr bwMode="auto">
          <a:xfrm>
            <a:off x="6773833" y="5676505"/>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9" name="Rectangle 8"/>
          <p:cNvSpPr/>
          <p:nvPr/>
        </p:nvSpPr>
        <p:spPr>
          <a:xfrm>
            <a:off x="7494927" y="5256611"/>
            <a:ext cx="2681209" cy="369332"/>
          </a:xfrm>
          <a:prstGeom prst="rect">
            <a:avLst/>
          </a:prstGeom>
        </p:spPr>
        <p:txBody>
          <a:bodyPr wrap="square">
            <a:spAutoFit/>
          </a:bodyPr>
          <a:lstStyle/>
          <a:p>
            <a:pPr algn="ctr" defTabSz="914367">
              <a:spcAft>
                <a:spcPts val="588"/>
              </a:spcAft>
            </a:pPr>
            <a:r>
              <a:rPr lang="en-US" dirty="0">
                <a:solidFill>
                  <a:srgbClr val="000000"/>
                </a:solidFill>
              </a:rPr>
              <a:t>Power BI REST API</a:t>
            </a:r>
          </a:p>
        </p:txBody>
      </p:sp>
      <p:sp>
        <p:nvSpPr>
          <p:cNvPr id="10" name="Rectangle 9"/>
          <p:cNvSpPr/>
          <p:nvPr/>
        </p:nvSpPr>
        <p:spPr>
          <a:xfrm>
            <a:off x="1010144" y="5256611"/>
            <a:ext cx="2291365" cy="369332"/>
          </a:xfrm>
          <a:prstGeom prst="rect">
            <a:avLst/>
          </a:prstGeom>
        </p:spPr>
        <p:txBody>
          <a:bodyPr wrap="square">
            <a:spAutoFit/>
          </a:bodyPr>
          <a:lstStyle/>
          <a:p>
            <a:pPr defTabSz="914367">
              <a:spcAft>
                <a:spcPts val="588"/>
              </a:spcAft>
            </a:pPr>
            <a:r>
              <a:rPr lang="en-US" dirty="0">
                <a:solidFill>
                  <a:srgbClr val="000000"/>
                </a:solidFill>
              </a:rPr>
              <a:t>Power BI Desktop</a:t>
            </a:r>
          </a:p>
        </p:txBody>
      </p:sp>
      <p:sp>
        <p:nvSpPr>
          <p:cNvPr id="11" name="Rectangle 19"/>
          <p:cNvSpPr/>
          <p:nvPr/>
        </p:nvSpPr>
        <p:spPr bwMode="auto">
          <a:xfrm>
            <a:off x="457678" y="4608396"/>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solidFill>
                <a:srgbClr val="217346"/>
              </a:solidFill>
              <a:ea typeface="Segoe UI" pitchFamily="34" charset="0"/>
              <a:cs typeface="Segoe UI" pitchFamily="34" charset="0"/>
            </a:endParaRPr>
          </a:p>
        </p:txBody>
      </p:sp>
      <p:sp>
        <p:nvSpPr>
          <p:cNvPr id="12" name="Oval 950"/>
          <p:cNvSpPr>
            <a:spLocks noChangeAspect="1"/>
          </p:cNvSpPr>
          <p:nvPr/>
        </p:nvSpPr>
        <p:spPr>
          <a:xfrm>
            <a:off x="1737513" y="5734240"/>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Prepare</a:t>
            </a:r>
          </a:p>
        </p:txBody>
      </p:sp>
      <p:sp>
        <p:nvSpPr>
          <p:cNvPr id="13" name="Oval 957"/>
          <p:cNvSpPr>
            <a:spLocks noChangeAspect="1"/>
          </p:cNvSpPr>
          <p:nvPr/>
        </p:nvSpPr>
        <p:spPr>
          <a:xfrm>
            <a:off x="2915282"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Explore</a:t>
            </a:r>
          </a:p>
        </p:txBody>
      </p:sp>
      <p:sp>
        <p:nvSpPr>
          <p:cNvPr id="14" name="Isosceles Triangle 48"/>
          <p:cNvSpPr/>
          <p:nvPr/>
        </p:nvSpPr>
        <p:spPr bwMode="auto">
          <a:xfrm rot="16200000" flipV="1">
            <a:off x="4984895" y="6066289"/>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5" name="Oval 70"/>
          <p:cNvSpPr>
            <a:spLocks noChangeAspect="1"/>
          </p:cNvSpPr>
          <p:nvPr/>
        </p:nvSpPr>
        <p:spPr>
          <a:xfrm>
            <a:off x="5270819"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Share</a:t>
            </a:r>
          </a:p>
        </p:txBody>
      </p:sp>
      <p:sp>
        <p:nvSpPr>
          <p:cNvPr id="16" name="Oval 47"/>
          <p:cNvSpPr>
            <a:spLocks noChangeAspect="1"/>
          </p:cNvSpPr>
          <p:nvPr/>
        </p:nvSpPr>
        <p:spPr>
          <a:xfrm>
            <a:off x="4093051"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7" name="Isosceles Triangle 48"/>
          <p:cNvSpPr/>
          <p:nvPr/>
        </p:nvSpPr>
        <p:spPr bwMode="auto">
          <a:xfrm rot="16200000" flipV="1">
            <a:off x="3797138" y="606628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8" name="Isosceles Triangle 48"/>
          <p:cNvSpPr/>
          <p:nvPr/>
        </p:nvSpPr>
        <p:spPr bwMode="auto">
          <a:xfrm rot="16200000" flipV="1">
            <a:off x="2612958" y="6066288"/>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9" name="Freeform 18"/>
          <p:cNvSpPr>
            <a:spLocks noChangeAspect="1" noEditPoints="1"/>
          </p:cNvSpPr>
          <p:nvPr/>
        </p:nvSpPr>
        <p:spPr bwMode="black">
          <a:xfrm>
            <a:off x="1945528" y="6119169"/>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20" name="Donut 3"/>
          <p:cNvSpPr>
            <a:spLocks noChangeAspect="1"/>
          </p:cNvSpPr>
          <p:nvPr/>
        </p:nvSpPr>
        <p:spPr bwMode="auto">
          <a:xfrm>
            <a:off x="3162857" y="6141858"/>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endParaRPr>
          </a:p>
        </p:txBody>
      </p:sp>
      <p:sp>
        <p:nvSpPr>
          <p:cNvPr id="21" name="Freeform 20"/>
          <p:cNvSpPr>
            <a:spLocks noChangeAspect="1"/>
          </p:cNvSpPr>
          <p:nvPr/>
        </p:nvSpPr>
        <p:spPr bwMode="black">
          <a:xfrm>
            <a:off x="4394995" y="6133152"/>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a:spLocks noChangeAspect="1"/>
          </p:cNvSpPr>
          <p:nvPr/>
        </p:nvSpPr>
        <p:spPr bwMode="black">
          <a:xfrm>
            <a:off x="5525378" y="6125368"/>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23" name="Group 22"/>
          <p:cNvGrpSpPr/>
          <p:nvPr/>
        </p:nvGrpSpPr>
        <p:grpSpPr>
          <a:xfrm>
            <a:off x="7183757" y="2821500"/>
            <a:ext cx="491800" cy="3552182"/>
            <a:chOff x="10461581" y="2911462"/>
            <a:chExt cx="491800" cy="3552182"/>
          </a:xfrm>
        </p:grpSpPr>
        <p:sp>
          <p:nvSpPr>
            <p:cNvPr id="24" name="Oval 23"/>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p:cNvGrpSpPr/>
            <p:nvPr/>
          </p:nvGrpSpPr>
          <p:grpSpPr>
            <a:xfrm rot="16200000">
              <a:off x="9057680" y="4406255"/>
              <a:ext cx="3313623" cy="324038"/>
              <a:chOff x="8231749" y="5960661"/>
              <a:chExt cx="3313623" cy="324038"/>
            </a:xfrm>
          </p:grpSpPr>
          <p:sp>
            <p:nvSpPr>
              <p:cNvPr id="42" name="TextBox 41"/>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43" name="TextBox 42"/>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26" name="Group 25"/>
            <p:cNvGrpSpPr/>
            <p:nvPr/>
          </p:nvGrpSpPr>
          <p:grpSpPr>
            <a:xfrm>
              <a:off x="10461581" y="5900047"/>
              <a:ext cx="491800" cy="563597"/>
              <a:chOff x="4076702" y="-2333624"/>
              <a:chExt cx="1446213" cy="1657349"/>
            </a:xfrm>
            <a:solidFill>
              <a:schemeClr val="tx2"/>
            </a:solidFill>
          </p:grpSpPr>
          <p:grpSp>
            <p:nvGrpSpPr>
              <p:cNvPr id="27" name="Group 4"/>
              <p:cNvGrpSpPr>
                <a:grpSpLocks noChangeAspect="1"/>
              </p:cNvGrpSpPr>
              <p:nvPr/>
            </p:nvGrpSpPr>
            <p:grpSpPr bwMode="auto">
              <a:xfrm>
                <a:off x="4076702" y="-2333624"/>
                <a:ext cx="1446213" cy="1657349"/>
                <a:chOff x="2568" y="-1470"/>
                <a:chExt cx="911" cy="1044"/>
              </a:xfrm>
              <a:grpFill/>
            </p:grpSpPr>
            <p:sp>
              <p:nvSpPr>
                <p:cNvPr id="33"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4"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28" name="Group 27"/>
              <p:cNvGrpSpPr/>
              <p:nvPr/>
            </p:nvGrpSpPr>
            <p:grpSpPr>
              <a:xfrm rot="5400000">
                <a:off x="4266802" y="-1927225"/>
                <a:ext cx="1066800" cy="1066800"/>
                <a:chOff x="4236244" y="-1957783"/>
                <a:chExt cx="1066800" cy="1066800"/>
              </a:xfrm>
              <a:grpFill/>
            </p:grpSpPr>
            <p:sp>
              <p:nvSpPr>
                <p:cNvPr id="31" name="Oval 30"/>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2" name="Isosceles Triangle 31"/>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29" name="Block Arc 28"/>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0" name="Oval 29"/>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cxnSp>
        <p:nvCxnSpPr>
          <p:cNvPr id="44" name="Straight Connector 43"/>
          <p:cNvCxnSpPr/>
          <p:nvPr/>
        </p:nvCxnSpPr>
        <p:spPr>
          <a:xfrm>
            <a:off x="1066059" y="207123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5" name="Rectangle 145"/>
          <p:cNvSpPr/>
          <p:nvPr/>
        </p:nvSpPr>
        <p:spPr bwMode="auto">
          <a:xfrm>
            <a:off x="1081133" y="157920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46" name="Oval 147"/>
          <p:cNvSpPr/>
          <p:nvPr/>
        </p:nvSpPr>
        <p:spPr bwMode="auto">
          <a:xfrm>
            <a:off x="710585" y="164398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332"/>
          <p:cNvGrpSpPr/>
          <p:nvPr/>
        </p:nvGrpSpPr>
        <p:grpSpPr>
          <a:xfrm>
            <a:off x="762628" y="1719915"/>
            <a:ext cx="261675" cy="213902"/>
            <a:chOff x="2123129" y="1797431"/>
            <a:chExt cx="2472585" cy="2021180"/>
          </a:xfrm>
        </p:grpSpPr>
        <p:sp>
          <p:nvSpPr>
            <p:cNvPr id="48"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50" name="Straight Connector 49"/>
          <p:cNvCxnSpPr/>
          <p:nvPr/>
        </p:nvCxnSpPr>
        <p:spPr>
          <a:xfrm>
            <a:off x="1066059" y="26133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1" name="Rectangle 152"/>
          <p:cNvSpPr/>
          <p:nvPr/>
        </p:nvSpPr>
        <p:spPr bwMode="auto">
          <a:xfrm>
            <a:off x="1075486" y="217267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i="1" dirty="0">
                <a:solidFill>
                  <a:srgbClr val="000000"/>
                </a:solidFill>
                <a:cs typeface="Segoe UI Light" panose="020B0502040204020203" pitchFamily="34" charset="0"/>
              </a:rPr>
              <a:t>E.g. Analysis Services</a:t>
            </a:r>
          </a:p>
        </p:txBody>
      </p:sp>
      <p:sp>
        <p:nvSpPr>
          <p:cNvPr id="52" name="Oval 154"/>
          <p:cNvSpPr/>
          <p:nvPr/>
        </p:nvSpPr>
        <p:spPr bwMode="auto">
          <a:xfrm>
            <a:off x="710585" y="2172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30"/>
          <p:cNvSpPr>
            <a:spLocks noEditPoints="1"/>
          </p:cNvSpPr>
          <p:nvPr/>
        </p:nvSpPr>
        <p:spPr bwMode="auto">
          <a:xfrm>
            <a:off x="792970" y="2266905"/>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54" name="Straight Connector 53"/>
          <p:cNvCxnSpPr/>
          <p:nvPr/>
        </p:nvCxnSpPr>
        <p:spPr>
          <a:xfrm>
            <a:off x="1066059" y="318913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5" name="Rectangle 1074"/>
          <p:cNvSpPr/>
          <p:nvPr/>
        </p:nvSpPr>
        <p:spPr bwMode="auto">
          <a:xfrm>
            <a:off x="1075485" y="2714979"/>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56" name="Oval 1076"/>
          <p:cNvSpPr/>
          <p:nvPr/>
        </p:nvSpPr>
        <p:spPr bwMode="auto">
          <a:xfrm>
            <a:off x="710585" y="271497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785830" y="2803250"/>
            <a:ext cx="215270" cy="189218"/>
            <a:chOff x="681704" y="2920140"/>
            <a:chExt cx="321649" cy="282723"/>
          </a:xfrm>
          <a:solidFill>
            <a:schemeClr val="tx1"/>
          </a:solidFill>
        </p:grpSpPr>
        <p:sp>
          <p:nvSpPr>
            <p:cNvPr id="58"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9"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60" name="Straight Connector 59"/>
          <p:cNvCxnSpPr/>
          <p:nvPr/>
        </p:nvCxnSpPr>
        <p:spPr>
          <a:xfrm>
            <a:off x="1066059" y="368380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1" name="Rectangle 1081"/>
          <p:cNvSpPr/>
          <p:nvPr/>
        </p:nvSpPr>
        <p:spPr bwMode="auto">
          <a:xfrm>
            <a:off x="1066059" y="324836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62" name="Oval 1083"/>
          <p:cNvSpPr/>
          <p:nvPr/>
        </p:nvSpPr>
        <p:spPr bwMode="auto">
          <a:xfrm>
            <a:off x="710585" y="322931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379"/>
          <p:cNvGrpSpPr/>
          <p:nvPr/>
        </p:nvGrpSpPr>
        <p:grpSpPr>
          <a:xfrm>
            <a:off x="776785" y="3350016"/>
            <a:ext cx="233359" cy="162454"/>
            <a:chOff x="3543365" y="7242811"/>
            <a:chExt cx="1238250" cy="862013"/>
          </a:xfrm>
          <a:solidFill>
            <a:schemeClr val="tx1"/>
          </a:solidFill>
        </p:grpSpPr>
        <p:sp>
          <p:nvSpPr>
            <p:cNvPr id="6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0" name="Rectangle 160"/>
          <p:cNvSpPr/>
          <p:nvPr/>
        </p:nvSpPr>
        <p:spPr bwMode="auto">
          <a:xfrm>
            <a:off x="1066059" y="372869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and data models</a:t>
            </a:r>
          </a:p>
          <a:p>
            <a:pPr defTabSz="914367"/>
            <a:endParaRPr lang="en-IN" sz="1200" dirty="0">
              <a:solidFill>
                <a:srgbClr val="000000"/>
              </a:solidFill>
              <a:cs typeface="Segoe UI Light" panose="020B0502040204020203" pitchFamily="34" charset="0"/>
            </a:endParaRPr>
          </a:p>
        </p:txBody>
      </p:sp>
      <p:sp>
        <p:nvSpPr>
          <p:cNvPr id="81" name="Oval 162"/>
          <p:cNvSpPr/>
          <p:nvPr/>
        </p:nvSpPr>
        <p:spPr bwMode="auto">
          <a:xfrm>
            <a:off x="710585" y="37286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Connector 81"/>
          <p:cNvCxnSpPr/>
          <p:nvPr/>
        </p:nvCxnSpPr>
        <p:spPr>
          <a:xfrm>
            <a:off x="1066059" y="414367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3" name="Oval 162"/>
          <p:cNvSpPr/>
          <p:nvPr/>
        </p:nvSpPr>
        <p:spPr bwMode="auto">
          <a:xfrm>
            <a:off x="710585" y="423724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160"/>
          <p:cNvSpPr/>
          <p:nvPr/>
        </p:nvSpPr>
        <p:spPr bwMode="auto">
          <a:xfrm>
            <a:off x="1066059" y="423724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85" name="Isosceles Triangle 153"/>
          <p:cNvSpPr/>
          <p:nvPr/>
        </p:nvSpPr>
        <p:spPr bwMode="auto">
          <a:xfrm rot="5400000">
            <a:off x="1948830" y="2953999"/>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86" name="Picture 85"/>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76785" y="3797948"/>
            <a:ext cx="240145" cy="240145"/>
          </a:xfrm>
          <a:prstGeom prst="rect">
            <a:avLst/>
          </a:prstGeom>
          <a:solidFill>
            <a:srgbClr val="EDC30D"/>
          </a:solidFill>
        </p:spPr>
      </p:pic>
      <p:pic>
        <p:nvPicPr>
          <p:cNvPr id="87" name="Picture 86"/>
          <p:cNvPicPr>
            <a:picLocks noChangeAspect="1"/>
          </p:cNvPicPr>
          <p:nvPr/>
        </p:nvPicPr>
        <p:blipFill rotWithShape="1">
          <a:blip r:embed="rId7"/>
          <a:srcRect l="6503" t="21287" r="74698" b="20220"/>
          <a:stretch/>
        </p:blipFill>
        <p:spPr>
          <a:xfrm>
            <a:off x="790490" y="4302899"/>
            <a:ext cx="228600" cy="231962"/>
          </a:xfrm>
          <a:prstGeom prst="rect">
            <a:avLst/>
          </a:prstGeom>
        </p:spPr>
      </p:pic>
      <p:pic>
        <p:nvPicPr>
          <p:cNvPr id="88" name="Picture 87"/>
          <p:cNvPicPr>
            <a:picLocks noChangeAspect="1"/>
          </p:cNvPicPr>
          <p:nvPr/>
        </p:nvPicPr>
        <p:blipFill rotWithShape="1">
          <a:blip r:embed="rId7">
            <a:biLevel thresh="25000"/>
          </a:blip>
          <a:srcRect l="6503" t="21287" r="74698" b="20220"/>
          <a:stretch/>
        </p:blipFill>
        <p:spPr>
          <a:xfrm>
            <a:off x="664619" y="5840814"/>
            <a:ext cx="548640" cy="556709"/>
          </a:xfrm>
          <a:prstGeom prst="rect">
            <a:avLst/>
          </a:prstGeom>
        </p:spPr>
      </p:pic>
      <p:grpSp>
        <p:nvGrpSpPr>
          <p:cNvPr id="89" name="Group 88"/>
          <p:cNvGrpSpPr/>
          <p:nvPr/>
        </p:nvGrpSpPr>
        <p:grpSpPr>
          <a:xfrm>
            <a:off x="4305373" y="4648313"/>
            <a:ext cx="1333108" cy="274320"/>
            <a:chOff x="4306193" y="5441922"/>
            <a:chExt cx="1333108" cy="274320"/>
          </a:xfrm>
        </p:grpSpPr>
        <p:sp>
          <p:nvSpPr>
            <p:cNvPr id="90"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91"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92" name="Group 91"/>
          <p:cNvGrpSpPr/>
          <p:nvPr/>
        </p:nvGrpSpPr>
        <p:grpSpPr>
          <a:xfrm>
            <a:off x="4305373" y="2994407"/>
            <a:ext cx="1442048" cy="268606"/>
            <a:chOff x="4306193" y="3788016"/>
            <a:chExt cx="1442048" cy="268606"/>
          </a:xfrm>
        </p:grpSpPr>
        <p:sp>
          <p:nvSpPr>
            <p:cNvPr id="93"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94" name="Freeform 93"/>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5" name="Group 94"/>
          <p:cNvGrpSpPr/>
          <p:nvPr/>
        </p:nvGrpSpPr>
        <p:grpSpPr>
          <a:xfrm>
            <a:off x="4304777" y="2443105"/>
            <a:ext cx="1646867" cy="274320"/>
            <a:chOff x="4305597" y="3236714"/>
            <a:chExt cx="1646867" cy="274320"/>
          </a:xfrm>
        </p:grpSpPr>
        <p:sp>
          <p:nvSpPr>
            <p:cNvPr id="96"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97"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98" name="Group 97"/>
          <p:cNvGrpSpPr/>
          <p:nvPr/>
        </p:nvGrpSpPr>
        <p:grpSpPr>
          <a:xfrm>
            <a:off x="4305373" y="1840773"/>
            <a:ext cx="1497576" cy="290409"/>
            <a:chOff x="4306193" y="2634382"/>
            <a:chExt cx="1497576" cy="290409"/>
          </a:xfrm>
        </p:grpSpPr>
        <p:sp>
          <p:nvSpPr>
            <p:cNvPr id="99" name="Freeform 98"/>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100"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101" name="Left Bracket 100"/>
          <p:cNvSpPr/>
          <p:nvPr/>
        </p:nvSpPr>
        <p:spPr>
          <a:xfrm>
            <a:off x="4132939" y="2017790"/>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102" name="Group 101"/>
          <p:cNvGrpSpPr/>
          <p:nvPr/>
        </p:nvGrpSpPr>
        <p:grpSpPr>
          <a:xfrm>
            <a:off x="9010981" y="1865110"/>
            <a:ext cx="2258229" cy="274320"/>
            <a:chOff x="9011801" y="2831439"/>
            <a:chExt cx="2258229" cy="274320"/>
          </a:xfrm>
        </p:grpSpPr>
        <p:sp>
          <p:nvSpPr>
            <p:cNvPr id="103"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104" name="Freeform 103"/>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p:cNvGrpSpPr/>
          <p:nvPr/>
        </p:nvGrpSpPr>
        <p:grpSpPr>
          <a:xfrm>
            <a:off x="6395147" y="1868690"/>
            <a:ext cx="2224537" cy="232779"/>
            <a:chOff x="6395967" y="2662299"/>
            <a:chExt cx="2224537" cy="232779"/>
          </a:xfrm>
        </p:grpSpPr>
        <p:sp>
          <p:nvSpPr>
            <p:cNvPr id="106"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107" name="Oval Callout 106"/>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08" name="Group 107"/>
          <p:cNvGrpSpPr/>
          <p:nvPr/>
        </p:nvGrpSpPr>
        <p:grpSpPr>
          <a:xfrm>
            <a:off x="4305373" y="3571065"/>
            <a:ext cx="983781" cy="311845"/>
            <a:chOff x="4306193" y="4364674"/>
            <a:chExt cx="983781" cy="311845"/>
          </a:xfrm>
        </p:grpSpPr>
        <p:sp>
          <p:nvSpPr>
            <p:cNvPr id="109"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110" name="Flowchart: Document 109"/>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1" name="Group 110"/>
          <p:cNvGrpSpPr/>
          <p:nvPr/>
        </p:nvGrpSpPr>
        <p:grpSpPr>
          <a:xfrm>
            <a:off x="3978610" y="3977909"/>
            <a:ext cx="1376075" cy="572464"/>
            <a:chOff x="3979430" y="4771518"/>
            <a:chExt cx="1376075" cy="572464"/>
          </a:xfrm>
        </p:grpSpPr>
        <p:sp>
          <p:nvSpPr>
            <p:cNvPr id="112"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113" name="TextBox 112"/>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114" name="Group 113"/>
          <p:cNvGrpSpPr/>
          <p:nvPr/>
        </p:nvGrpSpPr>
        <p:grpSpPr>
          <a:xfrm>
            <a:off x="6090065" y="2359348"/>
            <a:ext cx="5059237" cy="2459479"/>
            <a:chOff x="7018864" y="2257415"/>
            <a:chExt cx="5059237" cy="2459479"/>
          </a:xfrm>
        </p:grpSpPr>
        <p:grpSp>
          <p:nvGrpSpPr>
            <p:cNvPr id="115" name="Group 114"/>
            <p:cNvGrpSpPr/>
            <p:nvPr/>
          </p:nvGrpSpPr>
          <p:grpSpPr>
            <a:xfrm>
              <a:off x="7018864" y="2257415"/>
              <a:ext cx="5059237" cy="2459479"/>
              <a:chOff x="7018864" y="2257415"/>
              <a:chExt cx="5059237" cy="2459479"/>
            </a:xfrm>
          </p:grpSpPr>
          <p:grpSp>
            <p:nvGrpSpPr>
              <p:cNvPr id="117" name="Group 116"/>
              <p:cNvGrpSpPr>
                <a:grpSpLocks noChangeAspect="1"/>
              </p:cNvGrpSpPr>
              <p:nvPr/>
            </p:nvGrpSpPr>
            <p:grpSpPr>
              <a:xfrm>
                <a:off x="10432181" y="2257415"/>
                <a:ext cx="548640" cy="1042085"/>
                <a:chOff x="10286449" y="1529656"/>
                <a:chExt cx="917410" cy="1742525"/>
              </a:xfrm>
            </p:grpSpPr>
            <p:sp>
              <p:nvSpPr>
                <p:cNvPr id="128" name="Rounded Rectangle 127"/>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9" name="Picture 12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0" name="Picture 129"/>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1"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18"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19" name="Group 118"/>
              <p:cNvGrpSpPr>
                <a:grpSpLocks noChangeAspect="1"/>
              </p:cNvGrpSpPr>
              <p:nvPr/>
            </p:nvGrpSpPr>
            <p:grpSpPr>
              <a:xfrm>
                <a:off x="10432181" y="3352369"/>
                <a:ext cx="1645920" cy="1132186"/>
                <a:chOff x="1117586" y="1978512"/>
                <a:chExt cx="2372574" cy="1629558"/>
              </a:xfrm>
            </p:grpSpPr>
            <p:pic>
              <p:nvPicPr>
                <p:cNvPr id="120" name="Picture 119"/>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1" name="Group 120"/>
                <p:cNvGrpSpPr/>
                <p:nvPr/>
              </p:nvGrpSpPr>
              <p:grpSpPr>
                <a:xfrm>
                  <a:off x="1307936" y="2212479"/>
                  <a:ext cx="1844519" cy="1136088"/>
                  <a:chOff x="1276066" y="3677905"/>
                  <a:chExt cx="2524835" cy="1555113"/>
                </a:xfrm>
              </p:grpSpPr>
              <p:pic>
                <p:nvPicPr>
                  <p:cNvPr id="126" name="Picture 125"/>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27" name="Picture 126"/>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2" name="Group 121"/>
                <p:cNvGrpSpPr/>
                <p:nvPr/>
              </p:nvGrpSpPr>
              <p:grpSpPr>
                <a:xfrm>
                  <a:off x="1117586" y="1978512"/>
                  <a:ext cx="2372574" cy="1629558"/>
                  <a:chOff x="1117586" y="1978512"/>
                  <a:chExt cx="2372574" cy="1629558"/>
                </a:xfrm>
              </p:grpSpPr>
              <p:sp>
                <p:nvSpPr>
                  <p:cNvPr id="123"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24" name="Rectangle 123"/>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124"/>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6" name="Picture 115"/>
            <p:cNvPicPr>
              <a:picLocks noChangeAspect="1"/>
            </p:cNvPicPr>
            <p:nvPr/>
          </p:nvPicPr>
          <p:blipFill>
            <a:blip r:embed="rId14"/>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3688178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Analytics with SQL</a:t>
            </a:r>
          </a:p>
        </p:txBody>
      </p:sp>
      <p:pic>
        <p:nvPicPr>
          <p:cNvPr id="4" name="Picture 3" descr="C:\Users\sunila\AppData\Local\Microsoft\Windows\Temporary Internet Files\Content.IE5\FQWGWRL9\MCj03102320000[1].wmf"/>
          <p:cNvPicPr>
            <a:picLocks noChangeAspect="1" noChangeArrowheads="1"/>
          </p:cNvPicPr>
          <p:nvPr/>
        </p:nvPicPr>
        <p:blipFill>
          <a:blip r:embed="rId3" cstate="print"/>
          <a:srcRect/>
          <a:stretch>
            <a:fillRect/>
          </a:stretch>
        </p:blipFill>
        <p:spPr bwMode="auto">
          <a:xfrm>
            <a:off x="217466" y="1439862"/>
            <a:ext cx="731837" cy="553199"/>
          </a:xfrm>
          <a:prstGeom prst="rect">
            <a:avLst/>
          </a:prstGeom>
          <a:noFill/>
        </p:spPr>
      </p:pic>
      <p:grpSp>
        <p:nvGrpSpPr>
          <p:cNvPr id="5" name="Group 4"/>
          <p:cNvGrpSpPr/>
          <p:nvPr/>
        </p:nvGrpSpPr>
        <p:grpSpPr>
          <a:xfrm>
            <a:off x="326415" y="1426869"/>
            <a:ext cx="3124199" cy="4495800"/>
            <a:chOff x="388938" y="1439862"/>
            <a:chExt cx="3124199" cy="4495800"/>
          </a:xfrm>
        </p:grpSpPr>
        <p:sp>
          <p:nvSpPr>
            <p:cNvPr id="6" name="Rectangle 5"/>
            <p:cNvSpPr/>
            <p:nvPr/>
          </p:nvSpPr>
          <p:spPr bwMode="auto">
            <a:xfrm>
              <a:off x="693737" y="2960338"/>
              <a:ext cx="2819400" cy="838200"/>
            </a:xfrm>
            <a:prstGeom prst="rect">
              <a:avLst/>
            </a:prstGeom>
            <a:solidFill>
              <a:schemeClr val="tx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pSp>
          <p:nvGrpSpPr>
            <p:cNvPr id="7" name="Group 6"/>
            <p:cNvGrpSpPr/>
            <p:nvPr/>
          </p:nvGrpSpPr>
          <p:grpSpPr>
            <a:xfrm>
              <a:off x="388938" y="1439862"/>
              <a:ext cx="2781299" cy="4495800"/>
              <a:chOff x="388938" y="1439862"/>
              <a:chExt cx="2781299" cy="4495800"/>
            </a:xfrm>
          </p:grpSpPr>
          <p:sp>
            <p:nvSpPr>
              <p:cNvPr id="8" name="Rectangle 7"/>
              <p:cNvSpPr/>
              <p:nvPr/>
            </p:nvSpPr>
            <p:spPr bwMode="auto">
              <a:xfrm>
                <a:off x="388938" y="2887662"/>
                <a:ext cx="2781299" cy="837485"/>
              </a:xfrm>
              <a:prstGeom prst="rect">
                <a:avLst/>
              </a:prstGeom>
              <a:solidFill>
                <a:schemeClr val="tx2"/>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9" name="Rectangle 8"/>
              <p:cNvSpPr/>
              <p:nvPr/>
            </p:nvSpPr>
            <p:spPr bwMode="auto">
              <a:xfrm>
                <a:off x="655637" y="4183062"/>
                <a:ext cx="19812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SQL Server</a:t>
                </a:r>
              </a:p>
            </p:txBody>
          </p:sp>
          <p:sp>
            <p:nvSpPr>
              <p:cNvPr id="10" name="Flowchart: Magnetic Disk 9"/>
              <p:cNvSpPr/>
              <p:nvPr/>
            </p:nvSpPr>
            <p:spPr bwMode="auto">
              <a:xfrm>
                <a:off x="884237" y="5249862"/>
                <a:ext cx="1219200" cy="685800"/>
              </a:xfrm>
              <a:prstGeom prst="flowChartMagneticDisk">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Database</a:t>
                </a:r>
              </a:p>
            </p:txBody>
          </p:sp>
          <p:sp>
            <p:nvSpPr>
              <p:cNvPr id="11" name="Rectangle 10"/>
              <p:cNvSpPr/>
              <p:nvPr/>
            </p:nvSpPr>
            <p:spPr bwMode="auto">
              <a:xfrm>
                <a:off x="503237" y="3192461"/>
                <a:ext cx="2209800" cy="4540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Application Tier</a:t>
                </a:r>
              </a:p>
            </p:txBody>
          </p:sp>
          <p:sp>
            <p:nvSpPr>
              <p:cNvPr id="12" name="Rectangle 11"/>
              <p:cNvSpPr/>
              <p:nvPr/>
            </p:nvSpPr>
            <p:spPr bwMode="auto">
              <a:xfrm>
                <a:off x="503237" y="2354262"/>
                <a:ext cx="2209800" cy="30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Presentation Layer</a:t>
                </a:r>
              </a:p>
            </p:txBody>
          </p:sp>
          <p:sp>
            <p:nvSpPr>
              <p:cNvPr id="13" name="TextBox 12"/>
              <p:cNvSpPr txBox="1"/>
              <p:nvPr/>
            </p:nvSpPr>
            <p:spPr>
              <a:xfrm>
                <a:off x="1036637" y="2726129"/>
                <a:ext cx="1828799"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IIS</a:t>
                </a:r>
                <a:r>
                  <a:rPr lang="en-US" sz="2400" dirty="0">
                    <a:solidFill>
                      <a:schemeClr val="bg1"/>
                    </a:solidFill>
                  </a:rPr>
                  <a:t> </a:t>
                </a:r>
                <a:r>
                  <a:rPr lang="en-US" sz="1200" dirty="0">
                    <a:solidFill>
                      <a:schemeClr val="bg1"/>
                    </a:solidFill>
                  </a:rPr>
                  <a:t>Server</a:t>
                </a:r>
              </a:p>
            </p:txBody>
          </p:sp>
          <p:pic>
            <p:nvPicPr>
              <p:cNvPr id="14" name="Picture 13" descr="C:\Users\sunila\AppData\Local\Microsoft\Windows\Temporary Internet Files\Content.IE5\FQWGWRL9\MCj03102320000[1].wmf"/>
              <p:cNvPicPr>
                <a:picLocks noChangeAspect="1" noChangeArrowheads="1"/>
              </p:cNvPicPr>
              <p:nvPr/>
            </p:nvPicPr>
            <p:blipFill>
              <a:blip r:embed="rId3" cstate="print"/>
              <a:srcRect/>
              <a:stretch>
                <a:fillRect/>
              </a:stretch>
            </p:blipFill>
            <p:spPr bwMode="auto">
              <a:xfrm>
                <a:off x="2362200" y="1439862"/>
                <a:ext cx="731837" cy="553199"/>
              </a:xfrm>
              <a:prstGeom prst="rect">
                <a:avLst/>
              </a:prstGeom>
              <a:noFill/>
            </p:spPr>
          </p:pic>
          <p:cxnSp>
            <p:nvCxnSpPr>
              <p:cNvPr id="15" name="Straight Arrow Connector 14"/>
              <p:cNvCxnSpPr/>
              <p:nvPr/>
            </p:nvCxnSpPr>
            <p:spPr>
              <a:xfrm>
                <a:off x="655637" y="2014453"/>
                <a:ext cx="381000" cy="307751"/>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255837" y="1993061"/>
                <a:ext cx="304800" cy="329143"/>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493837" y="2618545"/>
                <a:ext cx="0" cy="3453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93837" y="3802062"/>
                <a:ext cx="0" cy="3453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493837" y="4904545"/>
                <a:ext cx="0" cy="3453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20" name="Group 19"/>
          <p:cNvGrpSpPr/>
          <p:nvPr/>
        </p:nvGrpSpPr>
        <p:grpSpPr>
          <a:xfrm>
            <a:off x="2636837" y="3919061"/>
            <a:ext cx="5791200" cy="2016601"/>
            <a:chOff x="2636837" y="3919061"/>
            <a:chExt cx="5791200" cy="2016601"/>
          </a:xfrm>
        </p:grpSpPr>
        <p:sp>
          <p:nvSpPr>
            <p:cNvPr id="21" name="Rectangle 20"/>
            <p:cNvSpPr/>
            <p:nvPr/>
          </p:nvSpPr>
          <p:spPr bwMode="auto">
            <a:xfrm>
              <a:off x="6294437" y="4183062"/>
              <a:ext cx="19812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SQL Server</a:t>
              </a:r>
            </a:p>
            <a:p>
              <a:pPr algn="ctr" defTabSz="932398" fontAlgn="base">
                <a:spcBef>
                  <a:spcPct val="0"/>
                </a:spcBef>
                <a:spcAft>
                  <a:spcPct val="0"/>
                </a:spcAft>
              </a:pPr>
              <a:r>
                <a:rPr lang="en-US" sz="2000" dirty="0">
                  <a:gradFill>
                    <a:gsLst>
                      <a:gs pos="16814">
                        <a:srgbClr val="FFFFFF"/>
                      </a:gs>
                      <a:gs pos="46000">
                        <a:srgbClr val="FFFFFF"/>
                      </a:gs>
                    </a:gsLst>
                    <a:lin ang="5400000" scaled="0"/>
                  </a:gradFill>
                </a:rPr>
                <a:t>Relational DW</a:t>
              </a:r>
            </a:p>
          </p:txBody>
        </p:sp>
        <p:sp>
          <p:nvSpPr>
            <p:cNvPr id="22" name="Flowchart: Magnetic Disk 21"/>
            <p:cNvSpPr/>
            <p:nvPr/>
          </p:nvSpPr>
          <p:spPr bwMode="auto">
            <a:xfrm>
              <a:off x="6294437" y="5249862"/>
              <a:ext cx="2133600" cy="685800"/>
            </a:xfrm>
            <a:prstGeom prst="flowChartMagneticDisk">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Database</a:t>
              </a:r>
            </a:p>
          </p:txBody>
        </p:sp>
        <p:cxnSp>
          <p:nvCxnSpPr>
            <p:cNvPr id="23" name="Straight Arrow Connector 22"/>
            <p:cNvCxnSpPr/>
            <p:nvPr/>
          </p:nvCxnSpPr>
          <p:spPr>
            <a:xfrm>
              <a:off x="7285037" y="4904545"/>
              <a:ext cx="0" cy="3453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36837" y="4549854"/>
              <a:ext cx="800099" cy="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82469" y="4528788"/>
              <a:ext cx="711968" cy="0"/>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475038" y="3919061"/>
              <a:ext cx="2103120" cy="1280162"/>
              <a:chOff x="3427148" y="1908181"/>
              <a:chExt cx="2103120" cy="1375708"/>
            </a:xfrm>
          </p:grpSpPr>
          <p:sp>
            <p:nvSpPr>
              <p:cNvPr id="27" name="Rectangle 26"/>
              <p:cNvSpPr/>
              <p:nvPr/>
            </p:nvSpPr>
            <p:spPr bwMode="auto">
              <a:xfrm>
                <a:off x="3427148" y="1908181"/>
                <a:ext cx="2103120" cy="1375708"/>
              </a:xfrm>
              <a:prstGeom prst="rect">
                <a:avLst/>
              </a:prstGeom>
              <a:solidFill>
                <a:srgbClr val="92D050"/>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91440" rIns="182828" bIns="146262" numCol="1" spcCol="0" rtlCol="0" fromWordArt="0" anchor="t" anchorCtr="0" forceAA="0" compatLnSpc="1">
                <a:prstTxWarp prst="textNoShape">
                  <a:avLst/>
                </a:prstTxWarp>
                <a:noAutofit/>
              </a:bodyPr>
              <a:lstStyle/>
              <a:p>
                <a:pPr algn="ctr" defTabSz="776628" fontAlgn="base">
                  <a:lnSpc>
                    <a:spcPct val="90000"/>
                  </a:lnSpc>
                  <a:spcBef>
                    <a:spcPct val="0"/>
                  </a:spcBef>
                  <a:spcAft>
                    <a:spcPct val="0"/>
                  </a:spcAft>
                </a:pPr>
                <a:endParaRPr lang="en-US" sz="2000" dirty="0">
                  <a:gradFill>
                    <a:gsLst>
                      <a:gs pos="0">
                        <a:srgbClr val="505050"/>
                      </a:gs>
                      <a:gs pos="100000">
                        <a:srgbClr val="505050"/>
                      </a:gs>
                    </a:gsLst>
                    <a:lin ang="5400000" scaled="0"/>
                  </a:gradFill>
                </a:endParaRPr>
              </a:p>
            </p:txBody>
          </p:sp>
          <p:sp>
            <p:nvSpPr>
              <p:cNvPr id="28" name="TextBox 27"/>
              <p:cNvSpPr txBox="1"/>
              <p:nvPr/>
            </p:nvSpPr>
            <p:spPr>
              <a:xfrm>
                <a:off x="4198022" y="1983294"/>
                <a:ext cx="561372" cy="429973"/>
              </a:xfrm>
              <a:prstGeom prst="rect">
                <a:avLst/>
              </a:prstGeom>
              <a:noFill/>
            </p:spPr>
            <p:txBody>
              <a:bodyPr wrap="none" rtlCol="0">
                <a:spAutoFit/>
              </a:bodyPr>
              <a:lstStyle/>
              <a:p>
                <a:pPr defTabSz="932742"/>
                <a:r>
                  <a:rPr lang="en-US" sz="2000" dirty="0">
                    <a:solidFill>
                      <a:schemeClr val="bg1"/>
                    </a:solidFill>
                    <a:latin typeface="Segoe UI Light"/>
                  </a:rPr>
                  <a:t>ETL</a:t>
                </a:r>
              </a:p>
            </p:txBody>
          </p:sp>
          <p:grpSp>
            <p:nvGrpSpPr>
              <p:cNvPr id="29" name="Group 28"/>
              <p:cNvGrpSpPr/>
              <p:nvPr/>
            </p:nvGrpSpPr>
            <p:grpSpPr>
              <a:xfrm>
                <a:off x="3641311" y="2449973"/>
                <a:ext cx="391813" cy="576239"/>
                <a:chOff x="3759911" y="2727063"/>
                <a:chExt cx="313300" cy="460770"/>
              </a:xfrm>
            </p:grpSpPr>
            <p:grpSp>
              <p:nvGrpSpPr>
                <p:cNvPr id="35" name="Group 34"/>
                <p:cNvGrpSpPr/>
                <p:nvPr/>
              </p:nvGrpSpPr>
              <p:grpSpPr>
                <a:xfrm>
                  <a:off x="3759911" y="2853911"/>
                  <a:ext cx="244335" cy="333922"/>
                  <a:chOff x="1447438" y="3993203"/>
                  <a:chExt cx="656000" cy="1195540"/>
                </a:xfrm>
              </p:grpSpPr>
              <p:sp>
                <p:nvSpPr>
                  <p:cNvPr id="37" name="Freeform 36"/>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dirty="0">
                      <a:solidFill>
                        <a:srgbClr val="FFFFFF"/>
                      </a:solidFill>
                    </a:endParaRPr>
                  </a:p>
                </p:txBody>
              </p:sp>
              <p:sp>
                <p:nvSpPr>
                  <p:cNvPr id="38" name="Oval 37"/>
                  <p:cNvSpPr/>
                  <p:nvPr/>
                </p:nvSpPr>
                <p:spPr>
                  <a:xfrm>
                    <a:off x="1501819" y="4049582"/>
                    <a:ext cx="532616" cy="23768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dirty="0">
                      <a:solidFill>
                        <a:srgbClr val="FFFFFF"/>
                      </a:solidFill>
                    </a:endParaRPr>
                  </a:p>
                </p:txBody>
              </p:sp>
            </p:grpSp>
            <p:sp>
              <p:nvSpPr>
                <p:cNvPr id="36" name="Freeform 36"/>
                <p:cNvSpPr>
                  <a:spLocks/>
                </p:cNvSpPr>
                <p:nvPr/>
              </p:nvSpPr>
              <p:spPr bwMode="auto">
                <a:xfrm rot="4500000">
                  <a:off x="3837481" y="2724921"/>
                  <a:ext cx="233588" cy="237872"/>
                </a:xfrm>
                <a:custGeom>
                  <a:avLst/>
                  <a:gdLst/>
                  <a:ahLst/>
                  <a:cxnLst>
                    <a:cxn ang="0">
                      <a:pos x="769" y="780"/>
                    </a:cxn>
                    <a:cxn ang="0">
                      <a:pos x="103" y="291"/>
                    </a:cxn>
                    <a:cxn ang="0">
                      <a:pos x="0" y="313"/>
                    </a:cxn>
                    <a:cxn ang="0">
                      <a:pos x="212" y="0"/>
                    </a:cxn>
                    <a:cxn ang="0">
                      <a:pos x="400" y="313"/>
                    </a:cxn>
                    <a:cxn ang="0">
                      <a:pos x="297" y="291"/>
                    </a:cxn>
                    <a:cxn ang="0">
                      <a:pos x="770" y="780"/>
                    </a:cxn>
                  </a:cxnLst>
                  <a:rect l="0" t="0" r="r" b="b"/>
                  <a:pathLst>
                    <a:path w="770" h="781">
                      <a:moveTo>
                        <a:pt x="769" y="780"/>
                      </a:moveTo>
                      <a:cubicBezTo>
                        <a:pt x="20" y="781"/>
                        <a:pt x="103" y="291"/>
                        <a:pt x="103" y="291"/>
                      </a:cubicBezTo>
                      <a:cubicBezTo>
                        <a:pt x="0" y="313"/>
                        <a:pt x="0" y="313"/>
                        <a:pt x="0" y="313"/>
                      </a:cubicBezTo>
                      <a:cubicBezTo>
                        <a:pt x="212" y="0"/>
                        <a:pt x="212" y="0"/>
                        <a:pt x="212" y="0"/>
                      </a:cubicBezTo>
                      <a:cubicBezTo>
                        <a:pt x="305" y="207"/>
                        <a:pt x="400" y="313"/>
                        <a:pt x="400" y="313"/>
                      </a:cubicBezTo>
                      <a:cubicBezTo>
                        <a:pt x="297" y="291"/>
                        <a:pt x="297" y="291"/>
                        <a:pt x="297" y="291"/>
                      </a:cubicBezTo>
                      <a:cubicBezTo>
                        <a:pt x="297" y="291"/>
                        <a:pt x="228" y="688"/>
                        <a:pt x="770" y="780"/>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endParaRPr>
                </a:p>
              </p:txBody>
            </p:sp>
          </p:grpSp>
          <p:grpSp>
            <p:nvGrpSpPr>
              <p:cNvPr id="30" name="Group 29"/>
              <p:cNvGrpSpPr/>
              <p:nvPr/>
            </p:nvGrpSpPr>
            <p:grpSpPr>
              <a:xfrm>
                <a:off x="4205048" y="2519434"/>
                <a:ext cx="1182903" cy="541366"/>
                <a:chOff x="3375167" y="2546907"/>
                <a:chExt cx="1182903" cy="541366"/>
              </a:xfrm>
            </p:grpSpPr>
            <p:sp>
              <p:nvSpPr>
                <p:cNvPr id="31" name="Freeform 30"/>
                <p:cNvSpPr>
                  <a:spLocks noEditPoints="1"/>
                </p:cNvSpPr>
                <p:nvPr/>
              </p:nvSpPr>
              <p:spPr bwMode="auto">
                <a:xfrm>
                  <a:off x="3375167"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32" name="Freeform 31"/>
                <p:cNvSpPr>
                  <a:spLocks noEditPoints="1"/>
                </p:cNvSpPr>
                <p:nvPr/>
              </p:nvSpPr>
              <p:spPr bwMode="auto">
                <a:xfrm>
                  <a:off x="4175505" y="2546907"/>
                  <a:ext cx="382565" cy="541366"/>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33" name="Freeform 26"/>
                <p:cNvSpPr>
                  <a:spLocks/>
                </p:cNvSpPr>
                <p:nvPr/>
              </p:nvSpPr>
              <p:spPr bwMode="auto">
                <a:xfrm>
                  <a:off x="4018456" y="2738982"/>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34" name="Freeform 26"/>
                <p:cNvSpPr>
                  <a:spLocks/>
                </p:cNvSpPr>
                <p:nvPr/>
              </p:nvSpPr>
              <p:spPr bwMode="auto">
                <a:xfrm flipH="1">
                  <a:off x="3810893" y="2735897"/>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grpSp>
        </p:grpSp>
      </p:grpSp>
      <p:grpSp>
        <p:nvGrpSpPr>
          <p:cNvPr id="39" name="Group 38"/>
          <p:cNvGrpSpPr/>
          <p:nvPr/>
        </p:nvGrpSpPr>
        <p:grpSpPr>
          <a:xfrm>
            <a:off x="6172517" y="1516062"/>
            <a:ext cx="2103120" cy="1197706"/>
            <a:chOff x="9766618" y="1967994"/>
            <a:chExt cx="2103120" cy="1375708"/>
          </a:xfrm>
          <a:solidFill>
            <a:srgbClr val="C00000"/>
          </a:solidFill>
        </p:grpSpPr>
        <p:sp>
          <p:nvSpPr>
            <p:cNvPr id="40" name="Rectangle 39"/>
            <p:cNvSpPr/>
            <p:nvPr/>
          </p:nvSpPr>
          <p:spPr bwMode="auto">
            <a:xfrm>
              <a:off x="9766618" y="1967994"/>
              <a:ext cx="2103120" cy="1375708"/>
            </a:xfrm>
            <a:prstGeom prst="rect">
              <a:avLst/>
            </a:prstGeom>
            <a:grp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91440" rIns="182828" bIns="146262" numCol="1" spcCol="0" rtlCol="0" fromWordArt="0" anchor="t" anchorCtr="0" forceAA="0" compatLnSpc="1">
              <a:prstTxWarp prst="textNoShape">
                <a:avLst/>
              </a:prstTxWarp>
              <a:noAutofit/>
            </a:bodyPr>
            <a:lstStyle/>
            <a:p>
              <a:pPr marL="0" marR="0" lvl="0" indent="0" algn="ctr" defTabSz="776628"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sp>
          <p:nvSpPr>
            <p:cNvPr id="41" name="TextBox 40"/>
            <p:cNvSpPr txBox="1"/>
            <p:nvPr/>
          </p:nvSpPr>
          <p:spPr>
            <a:xfrm>
              <a:off x="9787591" y="1970592"/>
              <a:ext cx="2055950" cy="400110"/>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rPr>
                <a:t>BI and analytics</a:t>
              </a:r>
            </a:p>
          </p:txBody>
        </p:sp>
        <p:pic>
          <p:nvPicPr>
            <p:cNvPr id="42" name="Picture 2" descr="\\MAGNUM\Projects\Microsoft\Cloud Power FY12\Design\ICONS_PNG\Pie.png"/>
            <p:cNvPicPr>
              <a:picLocks noChangeAspect="1" noChangeArrowheads="1"/>
            </p:cNvPicPr>
            <p:nvPr/>
          </p:nvPicPr>
          <p:blipFill>
            <a:blip r:embed="rId4" cstate="print">
              <a:lum bright="100000"/>
            </a:blip>
            <a:srcRect/>
            <a:stretch>
              <a:fillRect/>
            </a:stretch>
          </p:blipFill>
          <p:spPr bwMode="auto">
            <a:xfrm>
              <a:off x="10113849" y="2456784"/>
              <a:ext cx="580842" cy="580842"/>
            </a:xfrm>
            <a:prstGeom prst="rect">
              <a:avLst/>
            </a:prstGeom>
            <a:grpFill/>
            <a:ln w="15875">
              <a:solidFill>
                <a:srgbClr val="FFFFFF"/>
              </a:solidFill>
            </a:ln>
          </p:spPr>
        </p:pic>
        <p:sp>
          <p:nvSpPr>
            <p:cNvPr id="43" name="TextBox 42"/>
            <p:cNvSpPr txBox="1"/>
            <p:nvPr/>
          </p:nvSpPr>
          <p:spPr>
            <a:xfrm>
              <a:off x="10019529" y="3100201"/>
              <a:ext cx="881713" cy="166199"/>
            </a:xfrm>
            <a:prstGeom prst="rect">
              <a:avLst/>
            </a:prstGeom>
            <a:grp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gradFill>
                    <a:gsLst>
                      <a:gs pos="0">
                        <a:srgbClr val="FFFFFF"/>
                      </a:gs>
                      <a:gs pos="100000">
                        <a:srgbClr val="FFFFFF"/>
                      </a:gs>
                    </a:gsLst>
                    <a:lin ang="5400000" scaled="1"/>
                  </a:gradFill>
                  <a:effectLst/>
                  <a:uLnTx/>
                  <a:uFillTx/>
                </a:rPr>
                <a:t>Dashboards</a:t>
              </a:r>
            </a:p>
          </p:txBody>
        </p:sp>
        <p:sp>
          <p:nvSpPr>
            <p:cNvPr id="44" name="TextBox 43"/>
            <p:cNvSpPr txBox="1"/>
            <p:nvPr/>
          </p:nvSpPr>
          <p:spPr>
            <a:xfrm>
              <a:off x="10970430" y="3100201"/>
              <a:ext cx="743803" cy="166199"/>
            </a:xfrm>
            <a:prstGeom prst="rect">
              <a:avLst/>
            </a:prstGeom>
            <a:grp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gradFill>
                    <a:gsLst>
                      <a:gs pos="0">
                        <a:srgbClr val="FFFFFF"/>
                      </a:gs>
                      <a:gs pos="100000">
                        <a:srgbClr val="FFFFFF"/>
                      </a:gs>
                    </a:gsLst>
                    <a:lin ang="5400000" scaled="1"/>
                  </a:gradFill>
                  <a:effectLst/>
                  <a:uLnTx/>
                  <a:uFillTx/>
                </a:rPr>
                <a:t>Reporting</a:t>
              </a:r>
            </a:p>
          </p:txBody>
        </p:sp>
        <p:sp>
          <p:nvSpPr>
            <p:cNvPr id="45" name="Freeform 6"/>
            <p:cNvSpPr>
              <a:spLocks noChangeAspect="1" noEditPoints="1"/>
            </p:cNvSpPr>
            <p:nvPr/>
          </p:nvSpPr>
          <p:spPr bwMode="black">
            <a:xfrm>
              <a:off x="11082345" y="2459919"/>
              <a:ext cx="429626" cy="54958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000000"/>
                </a:solidFill>
                <a:effectLst/>
                <a:uLnTx/>
                <a:uFillTx/>
              </a:endParaRPr>
            </a:p>
          </p:txBody>
        </p:sp>
      </p:grpSp>
      <p:grpSp>
        <p:nvGrpSpPr>
          <p:cNvPr id="46" name="Group 45"/>
          <p:cNvGrpSpPr/>
          <p:nvPr/>
        </p:nvGrpSpPr>
        <p:grpSpPr>
          <a:xfrm>
            <a:off x="6294437" y="2735262"/>
            <a:ext cx="1981200" cy="1412117"/>
            <a:chOff x="6294437" y="2735262"/>
            <a:chExt cx="1981200" cy="1412117"/>
          </a:xfrm>
        </p:grpSpPr>
        <p:cxnSp>
          <p:nvCxnSpPr>
            <p:cNvPr id="47" name="Straight Arrow Connector 46"/>
            <p:cNvCxnSpPr/>
            <p:nvPr/>
          </p:nvCxnSpPr>
          <p:spPr>
            <a:xfrm>
              <a:off x="7285037" y="3802062"/>
              <a:ext cx="0" cy="3453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6294437" y="3116262"/>
              <a:ext cx="19812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a:gradFill>
                    <a:gsLst>
                      <a:gs pos="16814">
                        <a:srgbClr val="FFFFFF"/>
                      </a:gs>
                      <a:gs pos="46000">
                        <a:srgbClr val="FFFFFF"/>
                      </a:gs>
                    </a:gsLst>
                    <a:lin ang="5400000" scaled="0"/>
                  </a:gradFill>
                </a:rPr>
                <a:t>SQL Server</a:t>
              </a:r>
            </a:p>
            <a:p>
              <a:pPr algn="ctr" defTabSz="932398" fontAlgn="base">
                <a:spcBef>
                  <a:spcPct val="0"/>
                </a:spcBef>
                <a:spcAft>
                  <a:spcPct val="0"/>
                </a:spcAft>
              </a:pPr>
              <a:r>
                <a:rPr lang="en-US" sz="2000" dirty="0">
                  <a:gradFill>
                    <a:gsLst>
                      <a:gs pos="16814">
                        <a:srgbClr val="FFFFFF"/>
                      </a:gs>
                      <a:gs pos="46000">
                        <a:srgbClr val="FFFFFF"/>
                      </a:gs>
                    </a:gsLst>
                    <a:lin ang="5400000" scaled="0"/>
                  </a:gradFill>
                </a:rPr>
                <a:t>Analysis Server</a:t>
              </a:r>
            </a:p>
          </p:txBody>
        </p:sp>
        <p:cxnSp>
          <p:nvCxnSpPr>
            <p:cNvPr id="49" name="Straight Arrow Connector 48"/>
            <p:cNvCxnSpPr/>
            <p:nvPr/>
          </p:nvCxnSpPr>
          <p:spPr>
            <a:xfrm>
              <a:off x="7285037" y="2735262"/>
              <a:ext cx="0" cy="3453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p:cNvCxnSpPr>
            <a:endCxn id="21" idx="0"/>
          </p:cNvCxnSpPr>
          <p:nvPr/>
        </p:nvCxnSpPr>
        <p:spPr>
          <a:xfrm>
            <a:off x="7285037" y="2693912"/>
            <a:ext cx="0" cy="1489150"/>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398837" y="5113797"/>
            <a:ext cx="228600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Hourly, Daily, Weekly</a:t>
            </a:r>
          </a:p>
        </p:txBody>
      </p:sp>
      <p:sp>
        <p:nvSpPr>
          <p:cNvPr id="52" name="Text Placeholder 1"/>
          <p:cNvSpPr txBox="1">
            <a:spLocks/>
          </p:cNvSpPr>
          <p:nvPr/>
        </p:nvSpPr>
        <p:spPr>
          <a:xfrm>
            <a:off x="8991600" y="2054225"/>
            <a:ext cx="3444875" cy="4248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73" lvl="1" indent="0">
              <a:buFont typeface="Arial" panose="020B0604020202020204" pitchFamily="34" charset="0"/>
              <a:buNone/>
            </a:pPr>
            <a:endParaRPr lang="en-US" dirty="0"/>
          </a:p>
          <a:p>
            <a:pPr marL="342873" lvl="1"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394076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SQL Server vs SQL DB</a:t>
            </a:r>
          </a:p>
        </p:txBody>
      </p:sp>
      <p:sp>
        <p:nvSpPr>
          <p:cNvPr id="4" name="Content Placeholder 6"/>
          <p:cNvSpPr txBox="1">
            <a:spLocks/>
          </p:cNvSpPr>
          <p:nvPr/>
        </p:nvSpPr>
        <p:spPr>
          <a:xfrm>
            <a:off x="52200" y="1485188"/>
            <a:ext cx="5731796" cy="652499"/>
          </a:xfrm>
          <a:prstGeom prst="rect">
            <a:avLst/>
          </a:prstGeom>
        </p:spPr>
        <p:txBody>
          <a:bodyPr lIns="93269" tIns="46634" rIns="93269" bIns="46634"/>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SQL Server in Azure VM</a:t>
            </a:r>
          </a:p>
        </p:txBody>
      </p:sp>
      <p:graphicFrame>
        <p:nvGraphicFramePr>
          <p:cNvPr id="5" name="Content Placeholder 9"/>
          <p:cNvGraphicFramePr>
            <a:graphicFrameLocks noGrp="1"/>
          </p:cNvGraphicFramePr>
          <p:nvPr>
            <p:ph sz="quarter" idx="4294967295"/>
            <p:extLst>
              <p:ext uri="{D42A27DB-BD31-4B8C-83A1-F6EECF244321}">
                <p14:modId xmlns:p14="http://schemas.microsoft.com/office/powerpoint/2010/main" val="1295027915"/>
              </p:ext>
            </p:extLst>
          </p:nvPr>
        </p:nvGraphicFramePr>
        <p:xfrm>
          <a:off x="94438" y="1974569"/>
          <a:ext cx="5731796" cy="4740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p:cNvSpPr txBox="1">
            <a:spLocks/>
          </p:cNvSpPr>
          <p:nvPr/>
        </p:nvSpPr>
        <p:spPr>
          <a:xfrm>
            <a:off x="6039933" y="1485187"/>
            <a:ext cx="5870471" cy="652499"/>
          </a:xfrm>
          <a:prstGeom prst="rect">
            <a:avLst/>
          </a:prstGeom>
        </p:spPr>
        <p:txBody>
          <a:bodyPr vert="horz" lIns="93269" tIns="46634" rIns="93269" bIns="46634"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Azure SQL Database</a:t>
            </a:r>
          </a:p>
        </p:txBody>
      </p:sp>
      <p:graphicFrame>
        <p:nvGraphicFramePr>
          <p:cNvPr id="7" name="Content Placeholder 14"/>
          <p:cNvGraphicFramePr>
            <a:graphicFrameLocks noGrp="1"/>
          </p:cNvGraphicFramePr>
          <p:nvPr>
            <p:ph sz="half" idx="4294967295"/>
            <p:extLst>
              <p:ext uri="{D42A27DB-BD31-4B8C-83A1-F6EECF244321}">
                <p14:modId xmlns:p14="http://schemas.microsoft.com/office/powerpoint/2010/main" val="491259638"/>
              </p:ext>
            </p:extLst>
          </p:nvPr>
        </p:nvGraphicFramePr>
        <p:xfrm>
          <a:off x="6112543" y="1911076"/>
          <a:ext cx="5846858" cy="47407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ounded Rectangle 7"/>
          <p:cNvSpPr/>
          <p:nvPr/>
        </p:nvSpPr>
        <p:spPr bwMode="auto">
          <a:xfrm rot="600000">
            <a:off x="6067816" y="3782292"/>
            <a:ext cx="5915195" cy="114509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3269" tIns="46634" rIns="46634" bIns="93269" numCol="1" spcCol="0" rtlCol="0" fromWordArt="0" anchor="b" anchorCtr="0" forceAA="0" compatLnSpc="1">
            <a:prstTxWarp prst="textNoShape">
              <a:avLst/>
            </a:prstTxWarp>
            <a:noAutofit/>
          </a:bodyPr>
          <a:lstStyle/>
          <a:p>
            <a:pPr marL="291465" indent="-291465" defTabSz="932381" fontAlgn="base">
              <a:spcBef>
                <a:spcPct val="0"/>
              </a:spcBef>
              <a:spcAft>
                <a:spcPct val="0"/>
              </a:spcAft>
              <a:buFontTx/>
              <a:buChar char="-"/>
            </a:pPr>
            <a:r>
              <a:rPr lang="en-US" sz="2400" spc="-51" dirty="0">
                <a:solidFill>
                  <a:srgbClr val="FFFFFF"/>
                </a:solidFill>
                <a:effectLst>
                  <a:outerShdw blurRad="38100" dist="38100" dir="2700000" algn="tl">
                    <a:srgbClr val="000000">
                      <a:alpha val="43137"/>
                    </a:srgbClr>
                  </a:outerShdw>
                </a:effectLst>
                <a:ea typeface="Segoe UI" pitchFamily="34" charset="0"/>
                <a:cs typeface="Segoe UI" pitchFamily="34" charset="0"/>
              </a:rPr>
              <a:t>Build new apps</a:t>
            </a:r>
          </a:p>
          <a:p>
            <a:pPr marL="291465" indent="-291465" defTabSz="932381" fontAlgn="base">
              <a:spcBef>
                <a:spcPct val="0"/>
              </a:spcBef>
              <a:spcAft>
                <a:spcPct val="0"/>
              </a:spcAft>
              <a:buFontTx/>
              <a:buChar char="-"/>
            </a:pPr>
            <a:r>
              <a:rPr lang="en-US" sz="2400" spc="-51" dirty="0">
                <a:solidFill>
                  <a:srgbClr val="FFFFFF"/>
                </a:solidFill>
                <a:effectLst>
                  <a:outerShdw blurRad="38100" dist="38100" dir="2700000" algn="tl">
                    <a:srgbClr val="000000">
                      <a:alpha val="43137"/>
                    </a:srgbClr>
                  </a:outerShdw>
                </a:effectLst>
                <a:ea typeface="Segoe UI" pitchFamily="34" charset="0"/>
                <a:cs typeface="Segoe UI" pitchFamily="34" charset="0"/>
              </a:rPr>
              <a:t>Tens to hundreds of DBs</a:t>
            </a:r>
          </a:p>
        </p:txBody>
      </p:sp>
      <p:sp>
        <p:nvSpPr>
          <p:cNvPr id="9" name="Rounded Rectangle 8"/>
          <p:cNvSpPr/>
          <p:nvPr/>
        </p:nvSpPr>
        <p:spPr bwMode="auto">
          <a:xfrm rot="600000">
            <a:off x="55939" y="3441615"/>
            <a:ext cx="5724319" cy="1145095"/>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3269" tIns="46634" rIns="46634" bIns="93269" numCol="1" spcCol="0" rtlCol="0" fromWordArt="0" anchor="b" anchorCtr="0" forceAA="0" compatLnSpc="1">
            <a:prstTxWarp prst="textNoShape">
              <a:avLst/>
            </a:prstTxWarp>
            <a:noAutofit/>
          </a:bodyPr>
          <a:lstStyle/>
          <a:p>
            <a:pPr marL="291465" indent="-291465" defTabSz="932381" fontAlgn="base">
              <a:spcBef>
                <a:spcPct val="0"/>
              </a:spcBef>
              <a:spcAft>
                <a:spcPct val="0"/>
              </a:spcAft>
              <a:buFontTx/>
              <a:buChar char="-"/>
            </a:pPr>
            <a:r>
              <a:rPr lang="en-US" sz="2400" spc="-51" dirty="0">
                <a:solidFill>
                  <a:srgbClr val="FFFFFF"/>
                </a:solidFill>
                <a:effectLst>
                  <a:outerShdw blurRad="38100" dist="38100" dir="2700000" algn="tl">
                    <a:srgbClr val="000000">
                      <a:alpha val="43137"/>
                    </a:srgbClr>
                  </a:outerShdw>
                </a:effectLst>
                <a:ea typeface="Segoe UI" pitchFamily="34" charset="0"/>
                <a:cs typeface="Segoe UI" pitchFamily="34" charset="0"/>
              </a:rPr>
              <a:t>Migrate existing apps</a:t>
            </a:r>
          </a:p>
          <a:p>
            <a:pPr marL="291465" indent="-291465" defTabSz="932381" fontAlgn="base">
              <a:spcBef>
                <a:spcPct val="0"/>
              </a:spcBef>
              <a:spcAft>
                <a:spcPct val="0"/>
              </a:spcAft>
              <a:buFontTx/>
              <a:buChar char="-"/>
            </a:pPr>
            <a:r>
              <a:rPr lang="en-US" sz="2400" spc="-51" dirty="0">
                <a:solidFill>
                  <a:srgbClr val="FFFFFF"/>
                </a:solidFill>
                <a:effectLst>
                  <a:outerShdw blurRad="38100" dist="38100" dir="2700000" algn="tl">
                    <a:srgbClr val="000000">
                      <a:alpha val="43137"/>
                    </a:srgbClr>
                  </a:outerShdw>
                </a:effectLst>
                <a:ea typeface="Segoe UI" pitchFamily="34" charset="0"/>
                <a:cs typeface="Segoe UI" pitchFamily="34" charset="0"/>
              </a:rPr>
              <a:t>A few SQL Servers</a:t>
            </a:r>
          </a:p>
        </p:txBody>
      </p:sp>
    </p:spTree>
    <p:extLst>
      <p:ext uri="{BB962C8B-B14F-4D97-AF65-F5344CB8AC3E}">
        <p14:creationId xmlns:p14="http://schemas.microsoft.com/office/powerpoint/2010/main" val="6795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SQL DW</a:t>
            </a:r>
          </a:p>
        </p:txBody>
      </p:sp>
      <p:pic>
        <p:nvPicPr>
          <p:cNvPr id="54" name="Compute Node 10"/>
          <p:cNvPicPr>
            <a:picLocks noChangeAspect="1"/>
          </p:cNvPicPr>
          <p:nvPr/>
        </p:nvPicPr>
        <p:blipFill>
          <a:blip r:embed="rId3">
            <a:biLevel thresh="25000"/>
          </a:blip>
          <a:stretch>
            <a:fillRect/>
          </a:stretch>
        </p:blipFill>
        <p:spPr>
          <a:xfrm>
            <a:off x="9621010" y="2802143"/>
            <a:ext cx="780290" cy="780290"/>
          </a:xfrm>
          <a:prstGeom prst="rect">
            <a:avLst/>
          </a:prstGeom>
        </p:spPr>
      </p:pic>
      <p:pic>
        <p:nvPicPr>
          <p:cNvPr id="55" name="Compute Node 09"/>
          <p:cNvPicPr>
            <a:picLocks noChangeAspect="1"/>
          </p:cNvPicPr>
          <p:nvPr/>
        </p:nvPicPr>
        <p:blipFill>
          <a:blip r:embed="rId3">
            <a:biLevel thresh="25000"/>
          </a:blip>
          <a:stretch>
            <a:fillRect/>
          </a:stretch>
        </p:blipFill>
        <p:spPr>
          <a:xfrm>
            <a:off x="8778140" y="2802143"/>
            <a:ext cx="780290" cy="780290"/>
          </a:xfrm>
          <a:prstGeom prst="rect">
            <a:avLst/>
          </a:prstGeom>
        </p:spPr>
      </p:pic>
      <p:pic>
        <p:nvPicPr>
          <p:cNvPr id="56" name="Compute Node 08"/>
          <p:cNvPicPr>
            <a:picLocks noChangeAspect="1"/>
          </p:cNvPicPr>
          <p:nvPr/>
        </p:nvPicPr>
        <p:blipFill>
          <a:blip r:embed="rId3">
            <a:biLevel thresh="25000"/>
          </a:blip>
          <a:stretch>
            <a:fillRect/>
          </a:stretch>
        </p:blipFill>
        <p:spPr>
          <a:xfrm>
            <a:off x="7935269" y="2802143"/>
            <a:ext cx="780290" cy="780290"/>
          </a:xfrm>
          <a:prstGeom prst="rect">
            <a:avLst/>
          </a:prstGeom>
        </p:spPr>
      </p:pic>
      <p:pic>
        <p:nvPicPr>
          <p:cNvPr id="57" name="Compute Node 07"/>
          <p:cNvPicPr>
            <a:picLocks noChangeAspect="1"/>
          </p:cNvPicPr>
          <p:nvPr/>
        </p:nvPicPr>
        <p:blipFill>
          <a:blip r:embed="rId3">
            <a:biLevel thresh="25000"/>
          </a:blip>
          <a:stretch>
            <a:fillRect/>
          </a:stretch>
        </p:blipFill>
        <p:spPr>
          <a:xfrm>
            <a:off x="7092398" y="2802143"/>
            <a:ext cx="780290" cy="780290"/>
          </a:xfrm>
          <a:prstGeom prst="rect">
            <a:avLst/>
          </a:prstGeom>
        </p:spPr>
      </p:pic>
      <p:pic>
        <p:nvPicPr>
          <p:cNvPr id="58" name="Comptue Node 06"/>
          <p:cNvPicPr>
            <a:picLocks noChangeAspect="1"/>
          </p:cNvPicPr>
          <p:nvPr/>
        </p:nvPicPr>
        <p:blipFill>
          <a:blip r:embed="rId3">
            <a:biLevel thresh="25000"/>
          </a:blip>
          <a:stretch>
            <a:fillRect/>
          </a:stretch>
        </p:blipFill>
        <p:spPr>
          <a:xfrm>
            <a:off x="6249527" y="2802143"/>
            <a:ext cx="780290" cy="780290"/>
          </a:xfrm>
          <a:prstGeom prst="rect">
            <a:avLst/>
          </a:prstGeom>
        </p:spPr>
      </p:pic>
      <p:pic>
        <p:nvPicPr>
          <p:cNvPr id="59" name="Compute Node 05"/>
          <p:cNvPicPr>
            <a:picLocks noChangeAspect="1"/>
          </p:cNvPicPr>
          <p:nvPr/>
        </p:nvPicPr>
        <p:blipFill>
          <a:blip r:embed="rId3">
            <a:biLevel thresh="25000"/>
          </a:blip>
          <a:stretch>
            <a:fillRect/>
          </a:stretch>
        </p:blipFill>
        <p:spPr>
          <a:xfrm>
            <a:off x="5406657" y="2802143"/>
            <a:ext cx="780290" cy="780290"/>
          </a:xfrm>
          <a:prstGeom prst="rect">
            <a:avLst/>
          </a:prstGeom>
        </p:spPr>
      </p:pic>
      <p:pic>
        <p:nvPicPr>
          <p:cNvPr id="60" name="Compute Node 04"/>
          <p:cNvPicPr>
            <a:picLocks noChangeAspect="1"/>
          </p:cNvPicPr>
          <p:nvPr/>
        </p:nvPicPr>
        <p:blipFill>
          <a:blip r:embed="rId3">
            <a:biLevel thresh="25000"/>
          </a:blip>
          <a:stretch>
            <a:fillRect/>
          </a:stretch>
        </p:blipFill>
        <p:spPr>
          <a:xfrm>
            <a:off x="4563787" y="2802143"/>
            <a:ext cx="780290" cy="780290"/>
          </a:xfrm>
          <a:prstGeom prst="rect">
            <a:avLst/>
          </a:prstGeom>
        </p:spPr>
      </p:pic>
      <p:pic>
        <p:nvPicPr>
          <p:cNvPr id="61" name="Compute Node 03"/>
          <p:cNvPicPr>
            <a:picLocks noChangeAspect="1"/>
          </p:cNvPicPr>
          <p:nvPr/>
        </p:nvPicPr>
        <p:blipFill>
          <a:blip r:embed="rId3">
            <a:biLevel thresh="25000"/>
          </a:blip>
          <a:stretch>
            <a:fillRect/>
          </a:stretch>
        </p:blipFill>
        <p:spPr>
          <a:xfrm>
            <a:off x="3720916" y="2802143"/>
            <a:ext cx="780290" cy="780290"/>
          </a:xfrm>
          <a:prstGeom prst="rect">
            <a:avLst/>
          </a:prstGeom>
        </p:spPr>
      </p:pic>
      <p:pic>
        <p:nvPicPr>
          <p:cNvPr id="62" name="Compute Node 02"/>
          <p:cNvPicPr>
            <a:picLocks noChangeAspect="1"/>
          </p:cNvPicPr>
          <p:nvPr/>
        </p:nvPicPr>
        <p:blipFill>
          <a:blip r:embed="rId3">
            <a:biLevel thresh="25000"/>
          </a:blip>
          <a:stretch>
            <a:fillRect/>
          </a:stretch>
        </p:blipFill>
        <p:spPr>
          <a:xfrm>
            <a:off x="2878045" y="2802143"/>
            <a:ext cx="780290" cy="780290"/>
          </a:xfrm>
          <a:prstGeom prst="rect">
            <a:avLst/>
          </a:prstGeom>
        </p:spPr>
      </p:pic>
      <p:pic>
        <p:nvPicPr>
          <p:cNvPr id="63" name="Compute Node 01"/>
          <p:cNvPicPr>
            <a:picLocks noChangeAspect="1"/>
          </p:cNvPicPr>
          <p:nvPr/>
        </p:nvPicPr>
        <p:blipFill>
          <a:blip r:embed="rId3">
            <a:biLevel thresh="25000"/>
          </a:blip>
          <a:stretch>
            <a:fillRect/>
          </a:stretch>
        </p:blipFill>
        <p:spPr>
          <a:xfrm>
            <a:off x="2035174" y="2802143"/>
            <a:ext cx="780290" cy="780290"/>
          </a:xfrm>
          <a:prstGeom prst="rect">
            <a:avLst/>
          </a:prstGeom>
        </p:spPr>
      </p:pic>
      <p:grpSp>
        <p:nvGrpSpPr>
          <p:cNvPr id="64" name="Control Set"/>
          <p:cNvGrpSpPr/>
          <p:nvPr/>
        </p:nvGrpSpPr>
        <p:grpSpPr>
          <a:xfrm>
            <a:off x="5828092" y="1769070"/>
            <a:ext cx="2344447" cy="780290"/>
            <a:chOff x="5828092" y="1769070"/>
            <a:chExt cx="2344447" cy="780290"/>
          </a:xfrm>
        </p:grpSpPr>
        <p:pic>
          <p:nvPicPr>
            <p:cNvPr id="65" name="Control Node"/>
            <p:cNvPicPr>
              <a:picLocks noChangeAspect="1"/>
            </p:cNvPicPr>
            <p:nvPr/>
          </p:nvPicPr>
          <p:blipFill>
            <a:blip r:embed="rId3">
              <a:biLevel thresh="25000"/>
            </a:blip>
            <a:stretch>
              <a:fillRect/>
            </a:stretch>
          </p:blipFill>
          <p:spPr>
            <a:xfrm>
              <a:off x="5828092" y="1769070"/>
              <a:ext cx="780290" cy="780290"/>
            </a:xfrm>
            <a:prstGeom prst="rect">
              <a:avLst/>
            </a:prstGeom>
          </p:spPr>
        </p:pic>
        <p:sp>
          <p:nvSpPr>
            <p:cNvPr id="66" name="Control Text"/>
            <p:cNvSpPr txBox="1"/>
            <p:nvPr/>
          </p:nvSpPr>
          <p:spPr>
            <a:xfrm>
              <a:off x="6792546" y="1842173"/>
              <a:ext cx="1379993"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Control</a:t>
              </a:r>
            </a:p>
          </p:txBody>
        </p:sp>
      </p:grpSp>
      <p:grpSp>
        <p:nvGrpSpPr>
          <p:cNvPr id="67" name="Compute Set"/>
          <p:cNvGrpSpPr/>
          <p:nvPr/>
        </p:nvGrpSpPr>
        <p:grpSpPr>
          <a:xfrm>
            <a:off x="1015939" y="1708352"/>
            <a:ext cx="10404596" cy="1980387"/>
            <a:chOff x="1015939" y="1708352"/>
            <a:chExt cx="10404596" cy="1980387"/>
          </a:xfrm>
        </p:grpSpPr>
        <p:sp>
          <p:nvSpPr>
            <p:cNvPr id="68" name="Rounded Rectangle 67"/>
            <p:cNvSpPr/>
            <p:nvPr/>
          </p:nvSpPr>
          <p:spPr bwMode="auto">
            <a:xfrm>
              <a:off x="1015939" y="1708352"/>
              <a:ext cx="10404596" cy="1980387"/>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Compute Text"/>
            <p:cNvSpPr txBox="1"/>
            <p:nvPr/>
          </p:nvSpPr>
          <p:spPr>
            <a:xfrm rot="16200000">
              <a:off x="721228" y="2522984"/>
              <a:ext cx="1623650"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Compute</a:t>
              </a:r>
            </a:p>
          </p:txBody>
        </p:sp>
      </p:grpSp>
      <p:grpSp>
        <p:nvGrpSpPr>
          <p:cNvPr id="70" name="Storage Set"/>
          <p:cNvGrpSpPr/>
          <p:nvPr/>
        </p:nvGrpSpPr>
        <p:grpSpPr>
          <a:xfrm>
            <a:off x="1070225" y="3857302"/>
            <a:ext cx="10404596" cy="2880320"/>
            <a:chOff x="1070225" y="3857302"/>
            <a:chExt cx="10404596" cy="2880320"/>
          </a:xfrm>
        </p:grpSpPr>
        <p:sp>
          <p:nvSpPr>
            <p:cNvPr id="71" name="Rounded Rectangle 70"/>
            <p:cNvSpPr/>
            <p:nvPr/>
          </p:nvSpPr>
          <p:spPr bwMode="auto">
            <a:xfrm>
              <a:off x="1070225" y="3857302"/>
              <a:ext cx="10404596" cy="2880320"/>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Storage"/>
            <p:cNvGrpSpPr/>
            <p:nvPr/>
          </p:nvGrpSpPr>
          <p:grpSpPr>
            <a:xfrm>
              <a:off x="2094836" y="4073326"/>
              <a:ext cx="8294427" cy="2502583"/>
              <a:chOff x="2094836" y="4073326"/>
              <a:chExt cx="8294427" cy="2502583"/>
            </a:xfrm>
          </p:grpSpPr>
          <p:pic>
            <p:nvPicPr>
              <p:cNvPr id="74" name="Picture 73"/>
              <p:cNvPicPr>
                <a:picLocks noChangeAspect="1"/>
              </p:cNvPicPr>
              <p:nvPr/>
            </p:nvPicPr>
            <p:blipFill>
              <a:blip r:embed="rId4">
                <a:biLevel thresh="25000"/>
              </a:blip>
              <a:stretch>
                <a:fillRect/>
              </a:stretch>
            </p:blipFill>
            <p:spPr>
              <a:xfrm>
                <a:off x="2099026" y="4073326"/>
                <a:ext cx="780290" cy="780290"/>
              </a:xfrm>
              <a:prstGeom prst="rect">
                <a:avLst/>
              </a:prstGeom>
            </p:spPr>
          </p:pic>
          <p:pic>
            <p:nvPicPr>
              <p:cNvPr id="75" name="Picture 74"/>
              <p:cNvPicPr>
                <a:picLocks noChangeAspect="1"/>
              </p:cNvPicPr>
              <p:nvPr/>
            </p:nvPicPr>
            <p:blipFill>
              <a:blip r:embed="rId4">
                <a:biLevel thresh="25000"/>
              </a:blip>
              <a:stretch>
                <a:fillRect/>
              </a:stretch>
            </p:blipFill>
            <p:spPr>
              <a:xfrm>
                <a:off x="2933756" y="4073326"/>
                <a:ext cx="780290" cy="780290"/>
              </a:xfrm>
              <a:prstGeom prst="rect">
                <a:avLst/>
              </a:prstGeom>
            </p:spPr>
          </p:pic>
          <p:pic>
            <p:nvPicPr>
              <p:cNvPr id="76" name="Picture 75"/>
              <p:cNvPicPr>
                <a:picLocks noChangeAspect="1"/>
              </p:cNvPicPr>
              <p:nvPr/>
            </p:nvPicPr>
            <p:blipFill>
              <a:blip r:embed="rId4">
                <a:biLevel thresh="25000"/>
              </a:blip>
              <a:stretch>
                <a:fillRect/>
              </a:stretch>
            </p:blipFill>
            <p:spPr>
              <a:xfrm>
                <a:off x="3768486" y="4073326"/>
                <a:ext cx="780290" cy="780290"/>
              </a:xfrm>
              <a:prstGeom prst="rect">
                <a:avLst/>
              </a:prstGeom>
            </p:spPr>
          </p:pic>
          <p:pic>
            <p:nvPicPr>
              <p:cNvPr id="77" name="Picture 76"/>
              <p:cNvPicPr>
                <a:picLocks noChangeAspect="1"/>
              </p:cNvPicPr>
              <p:nvPr/>
            </p:nvPicPr>
            <p:blipFill>
              <a:blip r:embed="rId4">
                <a:biLevel thresh="25000"/>
              </a:blip>
              <a:stretch>
                <a:fillRect/>
              </a:stretch>
            </p:blipFill>
            <p:spPr>
              <a:xfrm>
                <a:off x="4603216" y="4073326"/>
                <a:ext cx="780290" cy="780290"/>
              </a:xfrm>
              <a:prstGeom prst="rect">
                <a:avLst/>
              </a:prstGeom>
            </p:spPr>
          </p:pic>
          <p:pic>
            <p:nvPicPr>
              <p:cNvPr id="78" name="Picture 77"/>
              <p:cNvPicPr>
                <a:picLocks noChangeAspect="1"/>
              </p:cNvPicPr>
              <p:nvPr/>
            </p:nvPicPr>
            <p:blipFill>
              <a:blip r:embed="rId4">
                <a:biLevel thresh="25000"/>
              </a:blip>
              <a:stretch>
                <a:fillRect/>
              </a:stretch>
            </p:blipFill>
            <p:spPr>
              <a:xfrm>
                <a:off x="5437947" y="4073326"/>
                <a:ext cx="780290" cy="780290"/>
              </a:xfrm>
              <a:prstGeom prst="rect">
                <a:avLst/>
              </a:prstGeom>
            </p:spPr>
          </p:pic>
          <p:pic>
            <p:nvPicPr>
              <p:cNvPr id="79" name="Picture 78"/>
              <p:cNvPicPr>
                <a:picLocks noChangeAspect="1"/>
              </p:cNvPicPr>
              <p:nvPr/>
            </p:nvPicPr>
            <p:blipFill>
              <a:blip r:embed="rId4">
                <a:biLevel thresh="25000"/>
              </a:blip>
              <a:stretch>
                <a:fillRect/>
              </a:stretch>
            </p:blipFill>
            <p:spPr>
              <a:xfrm>
                <a:off x="2094836" y="4934472"/>
                <a:ext cx="780290" cy="780290"/>
              </a:xfrm>
              <a:prstGeom prst="rect">
                <a:avLst/>
              </a:prstGeom>
            </p:spPr>
          </p:pic>
          <p:pic>
            <p:nvPicPr>
              <p:cNvPr id="80" name="Picture 79"/>
              <p:cNvPicPr>
                <a:picLocks noChangeAspect="1"/>
              </p:cNvPicPr>
              <p:nvPr/>
            </p:nvPicPr>
            <p:blipFill>
              <a:blip r:embed="rId4">
                <a:biLevel thresh="25000"/>
              </a:blip>
              <a:stretch>
                <a:fillRect/>
              </a:stretch>
            </p:blipFill>
            <p:spPr>
              <a:xfrm>
                <a:off x="2929566" y="4934472"/>
                <a:ext cx="780290" cy="780290"/>
              </a:xfrm>
              <a:prstGeom prst="rect">
                <a:avLst/>
              </a:prstGeom>
            </p:spPr>
          </p:pic>
          <p:pic>
            <p:nvPicPr>
              <p:cNvPr id="81" name="Picture 80"/>
              <p:cNvPicPr>
                <a:picLocks noChangeAspect="1"/>
              </p:cNvPicPr>
              <p:nvPr/>
            </p:nvPicPr>
            <p:blipFill>
              <a:blip r:embed="rId4">
                <a:biLevel thresh="25000"/>
              </a:blip>
              <a:stretch>
                <a:fillRect/>
              </a:stretch>
            </p:blipFill>
            <p:spPr>
              <a:xfrm>
                <a:off x="3764296" y="4934472"/>
                <a:ext cx="780290" cy="780290"/>
              </a:xfrm>
              <a:prstGeom prst="rect">
                <a:avLst/>
              </a:prstGeom>
            </p:spPr>
          </p:pic>
          <p:pic>
            <p:nvPicPr>
              <p:cNvPr id="82" name="Picture 81"/>
              <p:cNvPicPr>
                <a:picLocks noChangeAspect="1"/>
              </p:cNvPicPr>
              <p:nvPr/>
            </p:nvPicPr>
            <p:blipFill>
              <a:blip r:embed="rId4">
                <a:biLevel thresh="25000"/>
              </a:blip>
              <a:stretch>
                <a:fillRect/>
              </a:stretch>
            </p:blipFill>
            <p:spPr>
              <a:xfrm>
                <a:off x="4599026" y="4934472"/>
                <a:ext cx="780290" cy="780290"/>
              </a:xfrm>
              <a:prstGeom prst="rect">
                <a:avLst/>
              </a:prstGeom>
            </p:spPr>
          </p:pic>
          <p:pic>
            <p:nvPicPr>
              <p:cNvPr id="83" name="Picture 82"/>
              <p:cNvPicPr>
                <a:picLocks noChangeAspect="1"/>
              </p:cNvPicPr>
              <p:nvPr/>
            </p:nvPicPr>
            <p:blipFill>
              <a:blip r:embed="rId4">
                <a:biLevel thresh="25000"/>
              </a:blip>
              <a:stretch>
                <a:fillRect/>
              </a:stretch>
            </p:blipFill>
            <p:spPr>
              <a:xfrm>
                <a:off x="5433757" y="4934472"/>
                <a:ext cx="780290" cy="780290"/>
              </a:xfrm>
              <a:prstGeom prst="rect">
                <a:avLst/>
              </a:prstGeom>
            </p:spPr>
          </p:pic>
          <p:pic>
            <p:nvPicPr>
              <p:cNvPr id="84" name="Picture 83"/>
              <p:cNvPicPr>
                <a:picLocks noChangeAspect="1"/>
              </p:cNvPicPr>
              <p:nvPr/>
            </p:nvPicPr>
            <p:blipFill>
              <a:blip r:embed="rId4">
                <a:biLevel thresh="25000"/>
              </a:blip>
              <a:stretch>
                <a:fillRect/>
              </a:stretch>
            </p:blipFill>
            <p:spPr>
              <a:xfrm>
                <a:off x="2099026" y="5795619"/>
                <a:ext cx="780290" cy="780290"/>
              </a:xfrm>
              <a:prstGeom prst="rect">
                <a:avLst/>
              </a:prstGeom>
            </p:spPr>
          </p:pic>
          <p:pic>
            <p:nvPicPr>
              <p:cNvPr id="85" name="Picture 84"/>
              <p:cNvPicPr>
                <a:picLocks noChangeAspect="1"/>
              </p:cNvPicPr>
              <p:nvPr/>
            </p:nvPicPr>
            <p:blipFill>
              <a:blip r:embed="rId4">
                <a:biLevel thresh="25000"/>
              </a:blip>
              <a:stretch>
                <a:fillRect/>
              </a:stretch>
            </p:blipFill>
            <p:spPr>
              <a:xfrm>
                <a:off x="2933756" y="5795619"/>
                <a:ext cx="780290" cy="780290"/>
              </a:xfrm>
              <a:prstGeom prst="rect">
                <a:avLst/>
              </a:prstGeom>
            </p:spPr>
          </p:pic>
          <p:pic>
            <p:nvPicPr>
              <p:cNvPr id="86" name="Picture 85"/>
              <p:cNvPicPr>
                <a:picLocks noChangeAspect="1"/>
              </p:cNvPicPr>
              <p:nvPr/>
            </p:nvPicPr>
            <p:blipFill>
              <a:blip r:embed="rId4">
                <a:biLevel thresh="25000"/>
              </a:blip>
              <a:stretch>
                <a:fillRect/>
              </a:stretch>
            </p:blipFill>
            <p:spPr>
              <a:xfrm>
                <a:off x="3768486" y="5795619"/>
                <a:ext cx="780290" cy="780290"/>
              </a:xfrm>
              <a:prstGeom prst="rect">
                <a:avLst/>
              </a:prstGeom>
            </p:spPr>
          </p:pic>
          <p:pic>
            <p:nvPicPr>
              <p:cNvPr id="87" name="Picture 86"/>
              <p:cNvPicPr>
                <a:picLocks noChangeAspect="1"/>
              </p:cNvPicPr>
              <p:nvPr/>
            </p:nvPicPr>
            <p:blipFill>
              <a:blip r:embed="rId4">
                <a:biLevel thresh="25000"/>
              </a:blip>
              <a:stretch>
                <a:fillRect/>
              </a:stretch>
            </p:blipFill>
            <p:spPr>
              <a:xfrm>
                <a:off x="4603216" y="5795619"/>
                <a:ext cx="780290" cy="780290"/>
              </a:xfrm>
              <a:prstGeom prst="rect">
                <a:avLst/>
              </a:prstGeom>
            </p:spPr>
          </p:pic>
          <p:pic>
            <p:nvPicPr>
              <p:cNvPr id="88" name="Picture 87"/>
              <p:cNvPicPr>
                <a:picLocks noChangeAspect="1"/>
              </p:cNvPicPr>
              <p:nvPr/>
            </p:nvPicPr>
            <p:blipFill>
              <a:blip r:embed="rId4">
                <a:biLevel thresh="25000"/>
              </a:blip>
              <a:stretch>
                <a:fillRect/>
              </a:stretch>
            </p:blipFill>
            <p:spPr>
              <a:xfrm>
                <a:off x="5437947" y="5795619"/>
                <a:ext cx="780290" cy="780290"/>
              </a:xfrm>
              <a:prstGeom prst="rect">
                <a:avLst/>
              </a:prstGeom>
            </p:spPr>
          </p:pic>
          <p:pic>
            <p:nvPicPr>
              <p:cNvPr id="89" name="Picture 88"/>
              <p:cNvPicPr>
                <a:picLocks noChangeAspect="1"/>
              </p:cNvPicPr>
              <p:nvPr/>
            </p:nvPicPr>
            <p:blipFill>
              <a:blip r:embed="rId4">
                <a:biLevel thresh="25000"/>
              </a:blip>
              <a:stretch>
                <a:fillRect/>
              </a:stretch>
            </p:blipFill>
            <p:spPr>
              <a:xfrm>
                <a:off x="6270052" y="4073326"/>
                <a:ext cx="780290" cy="780290"/>
              </a:xfrm>
              <a:prstGeom prst="rect">
                <a:avLst/>
              </a:prstGeom>
            </p:spPr>
          </p:pic>
          <p:pic>
            <p:nvPicPr>
              <p:cNvPr id="90" name="Picture 89"/>
              <p:cNvPicPr>
                <a:picLocks noChangeAspect="1"/>
              </p:cNvPicPr>
              <p:nvPr/>
            </p:nvPicPr>
            <p:blipFill>
              <a:blip r:embed="rId4">
                <a:biLevel thresh="25000"/>
              </a:blip>
              <a:stretch>
                <a:fillRect/>
              </a:stretch>
            </p:blipFill>
            <p:spPr>
              <a:xfrm>
                <a:off x="7104782" y="4073326"/>
                <a:ext cx="780290" cy="780290"/>
              </a:xfrm>
              <a:prstGeom prst="rect">
                <a:avLst/>
              </a:prstGeom>
            </p:spPr>
          </p:pic>
          <p:pic>
            <p:nvPicPr>
              <p:cNvPr id="91" name="Picture 90"/>
              <p:cNvPicPr>
                <a:picLocks noChangeAspect="1"/>
              </p:cNvPicPr>
              <p:nvPr/>
            </p:nvPicPr>
            <p:blipFill>
              <a:blip r:embed="rId4">
                <a:biLevel thresh="25000"/>
              </a:blip>
              <a:stretch>
                <a:fillRect/>
              </a:stretch>
            </p:blipFill>
            <p:spPr>
              <a:xfrm>
                <a:off x="7939512" y="4073326"/>
                <a:ext cx="780290" cy="780290"/>
              </a:xfrm>
              <a:prstGeom prst="rect">
                <a:avLst/>
              </a:prstGeom>
            </p:spPr>
          </p:pic>
          <p:pic>
            <p:nvPicPr>
              <p:cNvPr id="92" name="Picture 91"/>
              <p:cNvPicPr>
                <a:picLocks noChangeAspect="1"/>
              </p:cNvPicPr>
              <p:nvPr/>
            </p:nvPicPr>
            <p:blipFill>
              <a:blip r:embed="rId4">
                <a:biLevel thresh="25000"/>
              </a:blip>
              <a:stretch>
                <a:fillRect/>
              </a:stretch>
            </p:blipFill>
            <p:spPr>
              <a:xfrm>
                <a:off x="8774242" y="4073326"/>
                <a:ext cx="780290" cy="780290"/>
              </a:xfrm>
              <a:prstGeom prst="rect">
                <a:avLst/>
              </a:prstGeom>
            </p:spPr>
          </p:pic>
          <p:pic>
            <p:nvPicPr>
              <p:cNvPr id="93" name="Picture 92"/>
              <p:cNvPicPr>
                <a:picLocks noChangeAspect="1"/>
              </p:cNvPicPr>
              <p:nvPr/>
            </p:nvPicPr>
            <p:blipFill>
              <a:blip r:embed="rId4">
                <a:biLevel thresh="25000"/>
              </a:blip>
              <a:stretch>
                <a:fillRect/>
              </a:stretch>
            </p:blipFill>
            <p:spPr>
              <a:xfrm>
                <a:off x="9608973" y="4073326"/>
                <a:ext cx="780290" cy="780290"/>
              </a:xfrm>
              <a:prstGeom prst="rect">
                <a:avLst/>
              </a:prstGeom>
            </p:spPr>
          </p:pic>
          <p:pic>
            <p:nvPicPr>
              <p:cNvPr id="94" name="Picture 93"/>
              <p:cNvPicPr>
                <a:picLocks noChangeAspect="1"/>
              </p:cNvPicPr>
              <p:nvPr/>
            </p:nvPicPr>
            <p:blipFill>
              <a:blip r:embed="rId4">
                <a:biLevel thresh="25000"/>
              </a:blip>
              <a:stretch>
                <a:fillRect/>
              </a:stretch>
            </p:blipFill>
            <p:spPr>
              <a:xfrm>
                <a:off x="6265862" y="4934472"/>
                <a:ext cx="780290" cy="780290"/>
              </a:xfrm>
              <a:prstGeom prst="rect">
                <a:avLst/>
              </a:prstGeom>
            </p:spPr>
          </p:pic>
          <p:pic>
            <p:nvPicPr>
              <p:cNvPr id="95" name="Picture 94"/>
              <p:cNvPicPr>
                <a:picLocks noChangeAspect="1"/>
              </p:cNvPicPr>
              <p:nvPr/>
            </p:nvPicPr>
            <p:blipFill>
              <a:blip r:embed="rId4">
                <a:biLevel thresh="25000"/>
              </a:blip>
              <a:stretch>
                <a:fillRect/>
              </a:stretch>
            </p:blipFill>
            <p:spPr>
              <a:xfrm>
                <a:off x="7100592" y="4934472"/>
                <a:ext cx="780290" cy="780290"/>
              </a:xfrm>
              <a:prstGeom prst="rect">
                <a:avLst/>
              </a:prstGeom>
            </p:spPr>
          </p:pic>
          <p:pic>
            <p:nvPicPr>
              <p:cNvPr id="96" name="Picture 95"/>
              <p:cNvPicPr>
                <a:picLocks noChangeAspect="1"/>
              </p:cNvPicPr>
              <p:nvPr/>
            </p:nvPicPr>
            <p:blipFill>
              <a:blip r:embed="rId4">
                <a:biLevel thresh="25000"/>
              </a:blip>
              <a:stretch>
                <a:fillRect/>
              </a:stretch>
            </p:blipFill>
            <p:spPr>
              <a:xfrm>
                <a:off x="7935322" y="4934472"/>
                <a:ext cx="780290" cy="780290"/>
              </a:xfrm>
              <a:prstGeom prst="rect">
                <a:avLst/>
              </a:prstGeom>
            </p:spPr>
          </p:pic>
          <p:pic>
            <p:nvPicPr>
              <p:cNvPr id="97" name="Picture 96"/>
              <p:cNvPicPr>
                <a:picLocks noChangeAspect="1"/>
              </p:cNvPicPr>
              <p:nvPr/>
            </p:nvPicPr>
            <p:blipFill>
              <a:blip r:embed="rId4">
                <a:biLevel thresh="25000"/>
              </a:blip>
              <a:stretch>
                <a:fillRect/>
              </a:stretch>
            </p:blipFill>
            <p:spPr>
              <a:xfrm>
                <a:off x="8770052" y="4934472"/>
                <a:ext cx="780290" cy="780290"/>
              </a:xfrm>
              <a:prstGeom prst="rect">
                <a:avLst/>
              </a:prstGeom>
            </p:spPr>
          </p:pic>
          <p:pic>
            <p:nvPicPr>
              <p:cNvPr id="98" name="Picture 97"/>
              <p:cNvPicPr>
                <a:picLocks noChangeAspect="1"/>
              </p:cNvPicPr>
              <p:nvPr/>
            </p:nvPicPr>
            <p:blipFill>
              <a:blip r:embed="rId4">
                <a:biLevel thresh="25000"/>
              </a:blip>
              <a:stretch>
                <a:fillRect/>
              </a:stretch>
            </p:blipFill>
            <p:spPr>
              <a:xfrm>
                <a:off x="9604783" y="4934472"/>
                <a:ext cx="780290" cy="780290"/>
              </a:xfrm>
              <a:prstGeom prst="rect">
                <a:avLst/>
              </a:prstGeom>
            </p:spPr>
          </p:pic>
          <p:pic>
            <p:nvPicPr>
              <p:cNvPr id="99" name="Picture 98"/>
              <p:cNvPicPr>
                <a:picLocks noChangeAspect="1"/>
              </p:cNvPicPr>
              <p:nvPr/>
            </p:nvPicPr>
            <p:blipFill>
              <a:blip r:embed="rId4">
                <a:biLevel thresh="25000"/>
              </a:blip>
              <a:stretch>
                <a:fillRect/>
              </a:stretch>
            </p:blipFill>
            <p:spPr>
              <a:xfrm>
                <a:off x="6270052" y="5795619"/>
                <a:ext cx="780290" cy="780290"/>
              </a:xfrm>
              <a:prstGeom prst="rect">
                <a:avLst/>
              </a:prstGeom>
            </p:spPr>
          </p:pic>
          <p:pic>
            <p:nvPicPr>
              <p:cNvPr id="100" name="Picture 99"/>
              <p:cNvPicPr>
                <a:picLocks noChangeAspect="1"/>
              </p:cNvPicPr>
              <p:nvPr/>
            </p:nvPicPr>
            <p:blipFill>
              <a:blip r:embed="rId4">
                <a:biLevel thresh="25000"/>
              </a:blip>
              <a:stretch>
                <a:fillRect/>
              </a:stretch>
            </p:blipFill>
            <p:spPr>
              <a:xfrm>
                <a:off x="7104782" y="5795619"/>
                <a:ext cx="780290" cy="780290"/>
              </a:xfrm>
              <a:prstGeom prst="rect">
                <a:avLst/>
              </a:prstGeom>
            </p:spPr>
          </p:pic>
          <p:pic>
            <p:nvPicPr>
              <p:cNvPr id="101" name="Picture 100"/>
              <p:cNvPicPr>
                <a:picLocks noChangeAspect="1"/>
              </p:cNvPicPr>
              <p:nvPr/>
            </p:nvPicPr>
            <p:blipFill>
              <a:blip r:embed="rId4">
                <a:biLevel thresh="25000"/>
              </a:blip>
              <a:stretch>
                <a:fillRect/>
              </a:stretch>
            </p:blipFill>
            <p:spPr>
              <a:xfrm>
                <a:off x="7939512" y="5795619"/>
                <a:ext cx="780290" cy="780290"/>
              </a:xfrm>
              <a:prstGeom prst="rect">
                <a:avLst/>
              </a:prstGeom>
            </p:spPr>
          </p:pic>
          <p:pic>
            <p:nvPicPr>
              <p:cNvPr id="102" name="Picture 101"/>
              <p:cNvPicPr>
                <a:picLocks noChangeAspect="1"/>
              </p:cNvPicPr>
              <p:nvPr/>
            </p:nvPicPr>
            <p:blipFill>
              <a:blip r:embed="rId4">
                <a:biLevel thresh="25000"/>
              </a:blip>
              <a:stretch>
                <a:fillRect/>
              </a:stretch>
            </p:blipFill>
            <p:spPr>
              <a:xfrm>
                <a:off x="8774242" y="5795619"/>
                <a:ext cx="780290" cy="780290"/>
              </a:xfrm>
              <a:prstGeom prst="rect">
                <a:avLst/>
              </a:prstGeom>
            </p:spPr>
          </p:pic>
          <p:pic>
            <p:nvPicPr>
              <p:cNvPr id="103" name="Picture 102"/>
              <p:cNvPicPr>
                <a:picLocks noChangeAspect="1"/>
              </p:cNvPicPr>
              <p:nvPr/>
            </p:nvPicPr>
            <p:blipFill>
              <a:blip r:embed="rId4">
                <a:biLevel thresh="25000"/>
              </a:blip>
              <a:stretch>
                <a:fillRect/>
              </a:stretch>
            </p:blipFill>
            <p:spPr>
              <a:xfrm>
                <a:off x="9608973" y="5795619"/>
                <a:ext cx="780290" cy="780290"/>
              </a:xfrm>
              <a:prstGeom prst="rect">
                <a:avLst/>
              </a:prstGeom>
            </p:spPr>
          </p:pic>
        </p:grpSp>
        <p:sp>
          <p:nvSpPr>
            <p:cNvPr id="73" name="Storage Text"/>
            <p:cNvSpPr txBox="1"/>
            <p:nvPr/>
          </p:nvSpPr>
          <p:spPr>
            <a:xfrm rot="16200000">
              <a:off x="782159" y="4983530"/>
              <a:ext cx="1411733"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Storage</a:t>
              </a:r>
            </a:p>
          </p:txBody>
        </p:sp>
      </p:grpSp>
    </p:spTree>
    <p:extLst>
      <p:ext uri="{BB962C8B-B14F-4D97-AF65-F5344CB8AC3E}">
        <p14:creationId xmlns:p14="http://schemas.microsoft.com/office/powerpoint/2010/main" val="60123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10"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10"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8"/>
                                        </p:tgtEl>
                                      </p:cBhvr>
                                    </p:animEffect>
                                    <p:set>
                                      <p:cBhvr>
                                        <p:cTn id="52" dur="1" fill="hold">
                                          <p:stCondLst>
                                            <p:cond delay="499"/>
                                          </p:stCondLst>
                                        </p:cTn>
                                        <p:tgtEl>
                                          <p:spTgt spid="5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54"/>
                                        </p:tgtEl>
                                      </p:cBhvr>
                                    </p:animEffect>
                                    <p:set>
                                      <p:cBhvr>
                                        <p:cTn id="55" dur="1" fill="hold">
                                          <p:stCondLst>
                                            <p:cond delay="499"/>
                                          </p:stCondLst>
                                        </p:cTn>
                                        <p:tgtEl>
                                          <p:spTgt spid="5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55"/>
                                        </p:tgtEl>
                                      </p:cBhvr>
                                    </p:animEffect>
                                    <p:set>
                                      <p:cBhvr>
                                        <p:cTn id="58" dur="1" fill="hold">
                                          <p:stCondLst>
                                            <p:cond delay="499"/>
                                          </p:stCondLst>
                                        </p:cTn>
                                        <p:tgtEl>
                                          <p:spTgt spid="5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6"/>
                                        </p:tgtEl>
                                      </p:cBhvr>
                                    </p:animEffect>
                                    <p:set>
                                      <p:cBhvr>
                                        <p:cTn id="61" dur="1" fill="hold">
                                          <p:stCondLst>
                                            <p:cond delay="499"/>
                                          </p:stCondLst>
                                        </p:cTn>
                                        <p:tgtEl>
                                          <p:spTgt spid="56"/>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7"/>
                                        </p:tgtEl>
                                      </p:cBhvr>
                                    </p:animEffect>
                                    <p:set>
                                      <p:cBhvr>
                                        <p:cTn id="64" dur="1" fill="hold">
                                          <p:stCondLst>
                                            <p:cond delay="499"/>
                                          </p:stCondLst>
                                        </p:cTn>
                                        <p:tgtEl>
                                          <p:spTgt spid="5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60"/>
                                        </p:tgtEl>
                                      </p:cBhvr>
                                    </p:animEffect>
                                    <p:set>
                                      <p:cBhvr>
                                        <p:cTn id="67" dur="1" fill="hold">
                                          <p:stCondLst>
                                            <p:cond delay="499"/>
                                          </p:stCondLst>
                                        </p:cTn>
                                        <p:tgtEl>
                                          <p:spTgt spid="60"/>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9"/>
                                        </p:tgtEl>
                                      </p:cBhvr>
                                    </p:animEffect>
                                    <p:set>
                                      <p:cBhvr>
                                        <p:cTn id="70" dur="1" fill="hold">
                                          <p:stCondLst>
                                            <p:cond delay="499"/>
                                          </p:stCondLst>
                                        </p:cTn>
                                        <p:tgtEl>
                                          <p:spTgt spid="5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67"/>
                                        </p:tgtEl>
                                      </p:cBhvr>
                                    </p:animEffect>
                                    <p:set>
                                      <p:cBhvr>
                                        <p:cTn id="75" dur="1" fill="hold">
                                          <p:stCondLst>
                                            <p:cond delay="499"/>
                                          </p:stCondLst>
                                        </p:cTn>
                                        <p:tgtEl>
                                          <p:spTgt spid="67"/>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63"/>
                                        </p:tgtEl>
                                      </p:cBhvr>
                                    </p:animEffect>
                                    <p:set>
                                      <p:cBhvr>
                                        <p:cTn id="78" dur="1" fill="hold">
                                          <p:stCondLst>
                                            <p:cond delay="499"/>
                                          </p:stCondLst>
                                        </p:cTn>
                                        <p:tgtEl>
                                          <p:spTgt spid="6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64"/>
                                        </p:tgtEl>
                                      </p:cBhvr>
                                    </p:animEffect>
                                    <p:set>
                                      <p:cBhvr>
                                        <p:cTn id="81" dur="1" fill="hold">
                                          <p:stCondLst>
                                            <p:cond delay="499"/>
                                          </p:stCondLst>
                                        </p:cTn>
                                        <p:tgtEl>
                                          <p:spTgt spid="64"/>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62"/>
                                        </p:tgtEl>
                                      </p:cBhvr>
                                    </p:animEffect>
                                    <p:set>
                                      <p:cBhvr>
                                        <p:cTn id="84" dur="1" fill="hold">
                                          <p:stCondLst>
                                            <p:cond delay="499"/>
                                          </p:stCondLst>
                                        </p:cTn>
                                        <p:tgtEl>
                                          <p:spTgt spid="62"/>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1"/>
                                        </p:tgtEl>
                                      </p:cBhvr>
                                    </p:animEffect>
                                    <p:set>
                                      <p:cBhvr>
                                        <p:cTn id="87" dur="1" fill="hold">
                                          <p:stCondLst>
                                            <p:cond delay="499"/>
                                          </p:stCondLst>
                                        </p:cTn>
                                        <p:tgtEl>
                                          <p:spTgt spid="6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par>
                                <p:cTn id="93" presetID="10" presetClass="entr" presetSubtype="0" fill="hold" nodeType="withEffect">
                                  <p:stCondLst>
                                    <p:cond delay="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500"/>
                                        <p:tgtEl>
                                          <p:spTgt spid="64"/>
                                        </p:tgtEl>
                                      </p:cBhvr>
                                    </p:animEffect>
                                  </p:childTnLst>
                                </p:cTn>
                              </p:par>
                              <p:par>
                                <p:cTn id="99" presetID="10" presetClass="entr" presetSubtype="0" fill="hold"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par>
                                <p:cTn id="102" presetID="10" presetClass="entr" presetSubtype="0" fill="hold" nodeType="with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Polybase</a:t>
            </a:r>
            <a:endParaRPr lang="en-US" dirty="0"/>
          </a:p>
        </p:txBody>
      </p:sp>
      <p:sp>
        <p:nvSpPr>
          <p:cNvPr id="4" name="Rectangle 3"/>
          <p:cNvSpPr/>
          <p:nvPr/>
        </p:nvSpPr>
        <p:spPr bwMode="auto">
          <a:xfrm>
            <a:off x="412858" y="1852024"/>
            <a:ext cx="7052315" cy="4312962"/>
          </a:xfrm>
          <a:prstGeom prst="rect">
            <a:avLst/>
          </a:prstGeom>
          <a:solidFill>
            <a:schemeClr val="bg1">
              <a:lumMod val="95000"/>
            </a:schemeClr>
          </a:solidFill>
          <a:ln w="254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02965" tIns="179259" rIns="2957782" bIns="44814" numCol="1" spcCol="0" rtlCol="0" fromWordArt="0" anchor="t" anchorCtr="0" forceAA="0" compatLnSpc="1">
            <a:prstTxWarp prst="textNoShape">
              <a:avLst/>
            </a:prstTxWarp>
            <a:noAutofit/>
          </a:bodyPr>
          <a:lstStyle/>
          <a:p>
            <a:pPr algn="ctr" defTabSz="913927"/>
            <a:r>
              <a:rPr lang="en-US" sz="1961" dirty="0">
                <a:solidFill>
                  <a:srgbClr val="505050"/>
                </a:solidFill>
                <a:latin typeface="Segoe UI Semibold" panose="020B0702040204020203" pitchFamily="34" charset="0"/>
                <a:ea typeface="Segoe UI" pitchFamily="34" charset="0"/>
                <a:cs typeface="Segoe UI Semibold" panose="020B0702040204020203" pitchFamily="34" charset="0"/>
              </a:rPr>
              <a:t>Query relational </a:t>
            </a:r>
            <a:br>
              <a:rPr lang="en-US" sz="1961" dirty="0">
                <a:solidFill>
                  <a:srgbClr val="505050"/>
                </a:solidFill>
                <a:latin typeface="Segoe UI Semibold" panose="020B0702040204020203" pitchFamily="34" charset="0"/>
                <a:ea typeface="Segoe UI" pitchFamily="34" charset="0"/>
                <a:cs typeface="Segoe UI Semibold" panose="020B0702040204020203" pitchFamily="34" charset="0"/>
              </a:rPr>
            </a:br>
            <a:r>
              <a:rPr lang="en-US" sz="1961" dirty="0">
                <a:solidFill>
                  <a:srgbClr val="505050"/>
                </a:solidFill>
                <a:latin typeface="Segoe UI Semibold" panose="020B0702040204020203" pitchFamily="34" charset="0"/>
                <a:ea typeface="Segoe UI" pitchFamily="34" charset="0"/>
                <a:cs typeface="Segoe UI Semibold" panose="020B0702040204020203" pitchFamily="34" charset="0"/>
              </a:rPr>
              <a:t>and non-relational data, on-premises and in Azure</a:t>
            </a:r>
          </a:p>
        </p:txBody>
      </p:sp>
      <p:sp>
        <p:nvSpPr>
          <p:cNvPr id="5" name="Rectangle 4"/>
          <p:cNvSpPr/>
          <p:nvPr/>
        </p:nvSpPr>
        <p:spPr bwMode="auto">
          <a:xfrm>
            <a:off x="4897308" y="1868441"/>
            <a:ext cx="2563775" cy="42938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43407" numCol="1" spcCol="0" rtlCol="0" fromWordArt="0" anchor="t" anchorCtr="0" forceAA="0" compatLnSpc="1">
            <a:prstTxWarp prst="textNoShape">
              <a:avLst/>
            </a:prstTxWarp>
            <a:noAutofit/>
          </a:bodyPr>
          <a:lstStyle/>
          <a:p>
            <a:pPr defTabSz="913927">
              <a:lnSpc>
                <a:spcPct val="90000"/>
              </a:lnSpc>
            </a:pPr>
            <a:endParaRPr lang="en-US" sz="196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6" name="TextBox 5"/>
          <p:cNvSpPr txBox="1"/>
          <p:nvPr/>
        </p:nvSpPr>
        <p:spPr>
          <a:xfrm>
            <a:off x="366459" y="5704807"/>
            <a:ext cx="1454980" cy="291432"/>
          </a:xfrm>
          <a:prstGeom prst="rect">
            <a:avLst/>
          </a:prstGeom>
          <a:noFill/>
        </p:spPr>
        <p:txBody>
          <a:bodyPr wrap="square" lIns="179259" tIns="143407" rIns="179259" bIns="143407" rtlCol="0">
            <a:noAutofit/>
          </a:bodyPr>
          <a:lstStyle/>
          <a:p>
            <a:pPr algn="ctr" defTabSz="913330">
              <a:lnSpc>
                <a:spcPct val="90000"/>
              </a:lnSpc>
              <a:spcAft>
                <a:spcPts val="588"/>
              </a:spcAft>
            </a:pPr>
            <a:r>
              <a:rPr lang="en-US" sz="1765" dirty="0">
                <a:solidFill>
                  <a:srgbClr val="505050"/>
                </a:solidFill>
                <a:latin typeface="Segoe UI Semibold" panose="020B0702040204020203" pitchFamily="34" charset="0"/>
                <a:cs typeface="Segoe UI Semibold" panose="020B0702040204020203" pitchFamily="34" charset="0"/>
              </a:rPr>
              <a:t>Apps</a:t>
            </a:r>
          </a:p>
        </p:txBody>
      </p:sp>
      <p:sp>
        <p:nvSpPr>
          <p:cNvPr id="7" name="TextBox 6"/>
          <p:cNvSpPr txBox="1"/>
          <p:nvPr/>
        </p:nvSpPr>
        <p:spPr>
          <a:xfrm>
            <a:off x="1947346" y="3803376"/>
            <a:ext cx="2467558" cy="829017"/>
          </a:xfrm>
          <a:prstGeom prst="rect">
            <a:avLst/>
          </a:prstGeom>
          <a:noFill/>
        </p:spPr>
        <p:txBody>
          <a:bodyPr wrap="square" lIns="179259" tIns="143407" rIns="179259" bIns="143407" rtlCol="0">
            <a:noAutofit/>
          </a:bodyPr>
          <a:lstStyle/>
          <a:p>
            <a:pPr algn="ctr" defTabSz="913330">
              <a:lnSpc>
                <a:spcPct val="90000"/>
              </a:lnSpc>
              <a:spcAft>
                <a:spcPts val="588"/>
              </a:spcAft>
            </a:pPr>
            <a:r>
              <a:rPr lang="en-US" sz="1765" dirty="0">
                <a:solidFill>
                  <a:srgbClr val="505050"/>
                </a:solidFill>
                <a:latin typeface="Segoe UI Semibold" panose="020B0702040204020203" pitchFamily="34" charset="0"/>
                <a:cs typeface="Segoe UI Semibold" panose="020B0702040204020203" pitchFamily="34" charset="0"/>
              </a:rPr>
              <a:t>T-SQL query</a:t>
            </a:r>
          </a:p>
        </p:txBody>
      </p:sp>
      <p:grpSp>
        <p:nvGrpSpPr>
          <p:cNvPr id="8" name="Group 7"/>
          <p:cNvGrpSpPr>
            <a:grpSpLocks noChangeAspect="1"/>
          </p:cNvGrpSpPr>
          <p:nvPr/>
        </p:nvGrpSpPr>
        <p:grpSpPr>
          <a:xfrm>
            <a:off x="4882731" y="5430577"/>
            <a:ext cx="2575570" cy="743351"/>
            <a:chOff x="5018065" y="5581639"/>
            <a:chExt cx="2441983" cy="704796"/>
          </a:xfrm>
        </p:grpSpPr>
        <p:sp>
          <p:nvSpPr>
            <p:cNvPr id="9" name="Freeform 8"/>
            <p:cNvSpPr>
              <a:spLocks noEditPoints="1"/>
            </p:cNvSpPr>
            <p:nvPr/>
          </p:nvSpPr>
          <p:spPr bwMode="auto">
            <a:xfrm>
              <a:off x="5925465" y="5581639"/>
              <a:ext cx="293400" cy="70479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sp>
          <p:nvSpPr>
            <p:cNvPr id="10" name="Freeform 9"/>
            <p:cNvSpPr>
              <a:spLocks noEditPoints="1"/>
            </p:cNvSpPr>
            <p:nvPr/>
          </p:nvSpPr>
          <p:spPr bwMode="auto">
            <a:xfrm>
              <a:off x="6258430" y="5581639"/>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F2F2F2"/>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sp>
          <p:nvSpPr>
            <p:cNvPr id="11" name="Freeform 10"/>
            <p:cNvSpPr>
              <a:spLocks noEditPoints="1"/>
            </p:cNvSpPr>
            <p:nvPr/>
          </p:nvSpPr>
          <p:spPr bwMode="auto">
            <a:xfrm>
              <a:off x="6547579" y="5686879"/>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sp>
          <p:nvSpPr>
            <p:cNvPr id="12" name="Freeform 11"/>
            <p:cNvSpPr>
              <a:spLocks noEditPoints="1"/>
            </p:cNvSpPr>
            <p:nvPr/>
          </p:nvSpPr>
          <p:spPr bwMode="auto">
            <a:xfrm>
              <a:off x="5018065" y="5581639"/>
              <a:ext cx="261509" cy="70479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F2F2F2"/>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sp>
          <p:nvSpPr>
            <p:cNvPr id="13" name="Freeform 12"/>
            <p:cNvSpPr>
              <a:spLocks noEditPoints="1"/>
            </p:cNvSpPr>
            <p:nvPr/>
          </p:nvSpPr>
          <p:spPr bwMode="auto">
            <a:xfrm>
              <a:off x="5640336" y="5734715"/>
              <a:ext cx="261509" cy="551720"/>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F2F2F2"/>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sp>
          <p:nvSpPr>
            <p:cNvPr id="14" name="Freeform 13"/>
            <p:cNvSpPr>
              <a:spLocks noEditPoints="1"/>
            </p:cNvSpPr>
            <p:nvPr/>
          </p:nvSpPr>
          <p:spPr bwMode="auto">
            <a:xfrm>
              <a:off x="5310537" y="5686879"/>
              <a:ext cx="294995" cy="599556"/>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sp>
          <p:nvSpPr>
            <p:cNvPr id="15" name="Freeform 14"/>
            <p:cNvSpPr>
              <a:spLocks noEditPoints="1"/>
            </p:cNvSpPr>
            <p:nvPr/>
          </p:nvSpPr>
          <p:spPr bwMode="auto">
            <a:xfrm>
              <a:off x="6869633" y="5634322"/>
              <a:ext cx="261509" cy="652113"/>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F2F2F2"/>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sp>
          <p:nvSpPr>
            <p:cNvPr id="16" name="Freeform 15"/>
            <p:cNvSpPr>
              <a:spLocks noEditPoints="1"/>
            </p:cNvSpPr>
            <p:nvPr/>
          </p:nvSpPr>
          <p:spPr bwMode="auto">
            <a:xfrm>
              <a:off x="7165053" y="5731695"/>
              <a:ext cx="294995" cy="55474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grpSp>
      <p:sp>
        <p:nvSpPr>
          <p:cNvPr id="17" name="Freeform 16"/>
          <p:cNvSpPr>
            <a:spLocks/>
          </p:cNvSpPr>
          <p:nvPr/>
        </p:nvSpPr>
        <p:spPr bwMode="auto">
          <a:xfrm>
            <a:off x="5006323" y="2015669"/>
            <a:ext cx="1504733" cy="924637"/>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alpha val="6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sp>
        <p:nvSpPr>
          <p:cNvPr id="18" name="Freeform 17"/>
          <p:cNvSpPr>
            <a:spLocks/>
          </p:cNvSpPr>
          <p:nvPr/>
        </p:nvSpPr>
        <p:spPr bwMode="auto">
          <a:xfrm>
            <a:off x="5400634" y="2518545"/>
            <a:ext cx="1936262" cy="876246"/>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alpha val="67000"/>
            </a:schemeClr>
          </a:solidFill>
          <a:ln>
            <a:noFill/>
          </a:ln>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75">
              <a:solidFill>
                <a:srgbClr val="000000"/>
              </a:solidFill>
            </a:endParaRPr>
          </a:p>
        </p:txBody>
      </p:sp>
      <p:sp>
        <p:nvSpPr>
          <p:cNvPr id="19" name="Left Brace 18"/>
          <p:cNvSpPr/>
          <p:nvPr/>
        </p:nvSpPr>
        <p:spPr>
          <a:xfrm>
            <a:off x="4461625" y="1866178"/>
            <a:ext cx="448149" cy="4295479"/>
          </a:xfrm>
          <a:prstGeom prst="leftBrace">
            <a:avLst>
              <a:gd name="adj1" fmla="val 106808"/>
              <a:gd name="adj2" fmla="val 57126"/>
            </a:avLst>
          </a:prstGeom>
          <a:ln w="25400">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330"/>
            <a:endParaRPr lang="en-US" sz="1765">
              <a:solidFill>
                <a:srgbClr val="000000"/>
              </a:solidFill>
            </a:endParaRPr>
          </a:p>
        </p:txBody>
      </p:sp>
      <p:sp>
        <p:nvSpPr>
          <p:cNvPr id="20" name="Right Arrow 19"/>
          <p:cNvSpPr/>
          <p:nvPr/>
        </p:nvSpPr>
        <p:spPr bwMode="auto">
          <a:xfrm>
            <a:off x="2339936" y="4218974"/>
            <a:ext cx="1768261" cy="208339"/>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a:lnSpc>
                <a:spcPct val="90000"/>
              </a:lnSpc>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sp>
        <p:nvSpPr>
          <p:cNvPr id="21" name="TextBox 20"/>
          <p:cNvSpPr txBox="1"/>
          <p:nvPr/>
        </p:nvSpPr>
        <p:spPr>
          <a:xfrm>
            <a:off x="5011304" y="4679601"/>
            <a:ext cx="1421385" cy="390053"/>
          </a:xfrm>
          <a:prstGeom prst="rect">
            <a:avLst/>
          </a:prstGeom>
          <a:noFill/>
        </p:spPr>
        <p:txBody>
          <a:bodyPr wrap="square" lIns="179259" tIns="143407" rIns="179259" bIns="143407" rtlCol="0">
            <a:noAutofit/>
          </a:bodyPr>
          <a:lstStyle/>
          <a:p>
            <a:pPr defTabSz="913330">
              <a:lnSpc>
                <a:spcPct val="90000"/>
              </a:lnSpc>
              <a:spcAft>
                <a:spcPts val="588"/>
              </a:spcAft>
            </a:pPr>
            <a:r>
              <a:rPr lang="en-US" sz="1567" dirty="0">
                <a:solidFill>
                  <a:schemeClr val="bg1"/>
                </a:solidFill>
                <a:latin typeface="Segoe UI Semibold" panose="020B0702040204020203" pitchFamily="34" charset="0"/>
                <a:cs typeface="Segoe UI Semibold" panose="020B0702040204020203" pitchFamily="34" charset="0"/>
              </a:rPr>
              <a:t>SQL Server</a:t>
            </a:r>
          </a:p>
        </p:txBody>
      </p:sp>
      <p:sp>
        <p:nvSpPr>
          <p:cNvPr id="22" name="TextBox 21"/>
          <p:cNvSpPr txBox="1"/>
          <p:nvPr/>
        </p:nvSpPr>
        <p:spPr>
          <a:xfrm>
            <a:off x="6228669" y="4685041"/>
            <a:ext cx="1136816" cy="379174"/>
          </a:xfrm>
          <a:prstGeom prst="rect">
            <a:avLst/>
          </a:prstGeom>
          <a:noFill/>
        </p:spPr>
        <p:txBody>
          <a:bodyPr wrap="square" lIns="179259" tIns="143407" rIns="179259" bIns="143407" rtlCol="0">
            <a:noAutofit/>
          </a:bodyPr>
          <a:lstStyle/>
          <a:p>
            <a:pPr algn="ctr" defTabSz="913330">
              <a:lnSpc>
                <a:spcPct val="90000"/>
              </a:lnSpc>
              <a:spcAft>
                <a:spcPts val="588"/>
              </a:spcAft>
            </a:pPr>
            <a:r>
              <a:rPr lang="en-US" sz="1567" dirty="0">
                <a:solidFill>
                  <a:schemeClr val="bg1"/>
                </a:solidFill>
                <a:latin typeface="Segoe UI Semibold" panose="020B0702040204020203" pitchFamily="34" charset="0"/>
                <a:cs typeface="Segoe UI Semibold" panose="020B0702040204020203" pitchFamily="34" charset="0"/>
              </a:rPr>
              <a:t>Hadoop</a:t>
            </a:r>
          </a:p>
        </p:txBody>
      </p:sp>
      <p:sp>
        <p:nvSpPr>
          <p:cNvPr id="23" name="Rectangle 22"/>
          <p:cNvSpPr/>
          <p:nvPr/>
        </p:nvSpPr>
        <p:spPr bwMode="auto">
          <a:xfrm>
            <a:off x="7846516" y="1803535"/>
            <a:ext cx="3773413" cy="43606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4" rIns="0" bIns="44814" numCol="1" spcCol="0" rtlCol="0" fromWordArt="0" anchor="t" anchorCtr="0" forceAA="0" compatLnSpc="1">
            <a:prstTxWarp prst="textNoShape">
              <a:avLst/>
            </a:prstTxWarp>
            <a:spAutoFit/>
          </a:bodyPr>
          <a:lstStyle/>
          <a:p>
            <a:pPr defTabSz="913595">
              <a:spcBef>
                <a:spcPts val="1961"/>
              </a:spcBef>
            </a:pPr>
            <a:r>
              <a:rPr lang="en-US" sz="1765" dirty="0">
                <a:ln>
                  <a:solidFill>
                    <a:srgbClr val="FFFFFF">
                      <a:alpha val="0"/>
                    </a:srgbClr>
                  </a:solidFill>
                </a:ln>
                <a:solidFill>
                  <a:srgbClr val="FF8C00"/>
                </a:solidFill>
                <a:latin typeface="Segoe UI Semilight" panose="020B0402040204020203" pitchFamily="34" charset="0"/>
                <a:ea typeface="Segoe UI" pitchFamily="34" charset="0"/>
                <a:cs typeface="Segoe UI Semilight" panose="020B0402040204020203" pitchFamily="34" charset="0"/>
              </a:rPr>
              <a:t>Capability</a:t>
            </a:r>
          </a:p>
          <a:p>
            <a:pPr defTabSz="913595">
              <a:spcBef>
                <a:spcPts val="1961"/>
              </a:spcBef>
            </a:pPr>
            <a:r>
              <a:rPr lang="en-US" sz="1765" dirty="0">
                <a:ln>
                  <a:solidFill>
                    <a:srgbClr val="FFFFFF">
                      <a:alpha val="0"/>
                    </a:srgbClr>
                  </a:solidFill>
                </a:ln>
                <a:solidFill>
                  <a:schemeClr val="tx1"/>
                </a:solidFill>
                <a:ea typeface="Segoe UI" pitchFamily="34" charset="0"/>
                <a:cs typeface="Segoe UI" pitchFamily="34" charset="0"/>
              </a:rPr>
              <a:t>T-SQL for querying relational </a:t>
            </a:r>
            <a:br>
              <a:rPr lang="en-US" sz="1765" dirty="0">
                <a:ln>
                  <a:solidFill>
                    <a:srgbClr val="FFFFFF">
                      <a:alpha val="0"/>
                    </a:srgbClr>
                  </a:solidFill>
                </a:ln>
                <a:solidFill>
                  <a:schemeClr val="tx1"/>
                </a:solidFill>
                <a:ea typeface="Segoe UI" pitchFamily="34" charset="0"/>
                <a:cs typeface="Segoe UI" pitchFamily="34" charset="0"/>
              </a:rPr>
            </a:br>
            <a:r>
              <a:rPr lang="en-US" sz="1765" dirty="0">
                <a:ln>
                  <a:solidFill>
                    <a:srgbClr val="FFFFFF">
                      <a:alpha val="0"/>
                    </a:srgbClr>
                  </a:solidFill>
                </a:ln>
                <a:solidFill>
                  <a:schemeClr val="tx1"/>
                </a:solidFill>
                <a:ea typeface="Segoe UI" pitchFamily="34" charset="0"/>
                <a:cs typeface="Segoe UI" pitchFamily="34" charset="0"/>
              </a:rPr>
              <a:t>and non-relational data across SQL Server and Hadoop  </a:t>
            </a:r>
          </a:p>
          <a:p>
            <a:pPr defTabSz="913595">
              <a:spcBef>
                <a:spcPts val="1961"/>
              </a:spcBef>
            </a:pPr>
            <a:r>
              <a:rPr lang="en-US" sz="1765" dirty="0">
                <a:ln>
                  <a:solidFill>
                    <a:srgbClr val="FFFFFF">
                      <a:alpha val="0"/>
                    </a:srgbClr>
                  </a:solidFill>
                </a:ln>
                <a:solidFill>
                  <a:srgbClr val="FF8C00"/>
                </a:solidFill>
                <a:latin typeface="Segoe UI Semilight" panose="020B0402040204020203" pitchFamily="34" charset="0"/>
                <a:ea typeface="Segoe UI" pitchFamily="34" charset="0"/>
                <a:cs typeface="Segoe UI Semilight" panose="020B0402040204020203" pitchFamily="34" charset="0"/>
              </a:rPr>
              <a:t>Benefits</a:t>
            </a:r>
          </a:p>
          <a:p>
            <a:pPr marL="52901" defTabSz="913595">
              <a:spcBef>
                <a:spcPts val="1961"/>
              </a:spcBef>
              <a:buClr>
                <a:srgbClr val="FF8C00"/>
              </a:buClr>
            </a:pPr>
            <a:r>
              <a:rPr lang="en-US" sz="1765" dirty="0">
                <a:ln>
                  <a:solidFill>
                    <a:srgbClr val="FFFFFF">
                      <a:alpha val="0"/>
                    </a:srgbClr>
                  </a:solidFill>
                </a:ln>
                <a:solidFill>
                  <a:schemeClr val="tx1"/>
                </a:solidFill>
                <a:ea typeface="Segoe UI" pitchFamily="34" charset="0"/>
                <a:cs typeface="Segoe UI" pitchFamily="34" charset="0"/>
              </a:rPr>
              <a:t>New business insights across your data lake</a:t>
            </a:r>
          </a:p>
          <a:p>
            <a:pPr marL="52901" defTabSz="913595">
              <a:spcBef>
                <a:spcPts val="1961"/>
              </a:spcBef>
              <a:buClr>
                <a:srgbClr val="FF8C00"/>
              </a:buClr>
            </a:pPr>
            <a:r>
              <a:rPr lang="en-US" sz="1765" dirty="0">
                <a:ln>
                  <a:solidFill>
                    <a:srgbClr val="FFFFFF">
                      <a:alpha val="0"/>
                    </a:srgbClr>
                  </a:solidFill>
                </a:ln>
                <a:solidFill>
                  <a:schemeClr val="tx1"/>
                </a:solidFill>
                <a:ea typeface="Segoe UI" pitchFamily="34" charset="0"/>
                <a:cs typeface="Segoe UI" pitchFamily="34" charset="0"/>
              </a:rPr>
              <a:t>Leverage existing skillsets </a:t>
            </a:r>
            <a:br>
              <a:rPr lang="en-US" sz="1765" dirty="0">
                <a:ln>
                  <a:solidFill>
                    <a:srgbClr val="FFFFFF">
                      <a:alpha val="0"/>
                    </a:srgbClr>
                  </a:solidFill>
                </a:ln>
                <a:solidFill>
                  <a:schemeClr val="tx1"/>
                </a:solidFill>
                <a:ea typeface="Segoe UI" pitchFamily="34" charset="0"/>
                <a:cs typeface="Segoe UI" pitchFamily="34" charset="0"/>
              </a:rPr>
            </a:br>
            <a:r>
              <a:rPr lang="en-US" sz="1765" dirty="0">
                <a:ln>
                  <a:solidFill>
                    <a:srgbClr val="FFFFFF">
                      <a:alpha val="0"/>
                    </a:srgbClr>
                  </a:solidFill>
                </a:ln>
                <a:solidFill>
                  <a:schemeClr val="tx1"/>
                </a:solidFill>
                <a:ea typeface="Segoe UI" pitchFamily="34" charset="0"/>
                <a:cs typeface="Segoe UI" pitchFamily="34" charset="0"/>
              </a:rPr>
              <a:t>and BI tools</a:t>
            </a:r>
          </a:p>
          <a:p>
            <a:pPr marL="52901" defTabSz="913595">
              <a:spcBef>
                <a:spcPts val="1961"/>
              </a:spcBef>
              <a:buClr>
                <a:srgbClr val="FF8C00"/>
              </a:buClr>
            </a:pPr>
            <a:r>
              <a:rPr lang="en-US" sz="1765" dirty="0">
                <a:ln>
                  <a:solidFill>
                    <a:srgbClr val="FFFFFF">
                      <a:alpha val="0"/>
                    </a:srgbClr>
                  </a:solidFill>
                </a:ln>
                <a:solidFill>
                  <a:schemeClr val="tx1"/>
                </a:solidFill>
                <a:ea typeface="Segoe UI" pitchFamily="34" charset="0"/>
                <a:cs typeface="Segoe UI" pitchFamily="34" charset="0"/>
              </a:rPr>
              <a:t>Faster time to insights and  simplified ETL process</a:t>
            </a:r>
          </a:p>
        </p:txBody>
      </p:sp>
      <p:sp>
        <p:nvSpPr>
          <p:cNvPr id="24" name="Left Brace 23"/>
          <p:cNvSpPr/>
          <p:nvPr/>
        </p:nvSpPr>
        <p:spPr>
          <a:xfrm flipH="1">
            <a:off x="1733841" y="1856831"/>
            <a:ext cx="448149" cy="4304826"/>
          </a:xfrm>
          <a:prstGeom prst="leftBrace">
            <a:avLst>
              <a:gd name="adj1" fmla="val 78039"/>
              <a:gd name="adj2" fmla="val 57126"/>
            </a:avLst>
          </a:prstGeom>
          <a:ln w="25400">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330"/>
            <a:endParaRPr lang="en-US" sz="1765">
              <a:solidFill>
                <a:srgbClr val="000000"/>
              </a:solidFill>
            </a:endParaRPr>
          </a:p>
        </p:txBody>
      </p:sp>
      <p:grpSp>
        <p:nvGrpSpPr>
          <p:cNvPr id="25" name="Group 24"/>
          <p:cNvGrpSpPr/>
          <p:nvPr/>
        </p:nvGrpSpPr>
        <p:grpSpPr>
          <a:xfrm rot="20267722" flipH="1" flipV="1">
            <a:off x="3938695" y="4019252"/>
            <a:ext cx="937124" cy="941623"/>
            <a:chOff x="3724865" y="3416489"/>
            <a:chExt cx="988398" cy="988397"/>
          </a:xfrm>
        </p:grpSpPr>
        <p:grpSp>
          <p:nvGrpSpPr>
            <p:cNvPr id="26" name="Group 25"/>
            <p:cNvGrpSpPr/>
            <p:nvPr/>
          </p:nvGrpSpPr>
          <p:grpSpPr>
            <a:xfrm>
              <a:off x="3724865" y="3416489"/>
              <a:ext cx="988398" cy="988397"/>
              <a:chOff x="3706887" y="3169520"/>
              <a:chExt cx="988398" cy="988397"/>
            </a:xfrm>
          </p:grpSpPr>
          <p:sp>
            <p:nvSpPr>
              <p:cNvPr id="28" name="Oval 27"/>
              <p:cNvSpPr/>
              <p:nvPr/>
            </p:nvSpPr>
            <p:spPr bwMode="auto">
              <a:xfrm>
                <a:off x="3810997" y="3558943"/>
                <a:ext cx="432251" cy="432252"/>
              </a:xfrm>
              <a:prstGeom prst="ellipse">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29" name="Freeform 28"/>
              <p:cNvSpPr>
                <a:spLocks noEditPoints="1"/>
              </p:cNvSpPr>
              <p:nvPr/>
            </p:nvSpPr>
            <p:spPr bwMode="auto">
              <a:xfrm rot="16770598">
                <a:off x="3706887" y="3169520"/>
                <a:ext cx="988397" cy="988398"/>
              </a:xfrm>
              <a:custGeom>
                <a:avLst/>
                <a:gdLst>
                  <a:gd name="T0" fmla="*/ 54 w 428"/>
                  <a:gd name="T1" fmla="*/ 53 h 428"/>
                  <a:gd name="T2" fmla="*/ 54 w 428"/>
                  <a:gd name="T3" fmla="*/ 249 h 428"/>
                  <a:gd name="T4" fmla="*/ 218 w 428"/>
                  <a:gd name="T5" fmla="*/ 272 h 428"/>
                  <a:gd name="T6" fmla="*/ 359 w 428"/>
                  <a:gd name="T7" fmla="*/ 413 h 428"/>
                  <a:gd name="T8" fmla="*/ 413 w 428"/>
                  <a:gd name="T9" fmla="*/ 413 h 428"/>
                  <a:gd name="T10" fmla="*/ 413 w 428"/>
                  <a:gd name="T11" fmla="*/ 359 h 428"/>
                  <a:gd name="T12" fmla="*/ 272 w 428"/>
                  <a:gd name="T13" fmla="*/ 218 h 428"/>
                  <a:gd name="T14" fmla="*/ 249 w 428"/>
                  <a:gd name="T15" fmla="*/ 53 h 428"/>
                  <a:gd name="T16" fmla="*/ 54 w 428"/>
                  <a:gd name="T17" fmla="*/ 53 h 428"/>
                  <a:gd name="T18" fmla="*/ 216 w 428"/>
                  <a:gd name="T19" fmla="*/ 215 h 428"/>
                  <a:gd name="T20" fmla="*/ 87 w 428"/>
                  <a:gd name="T21" fmla="*/ 215 h 428"/>
                  <a:gd name="T22" fmla="*/ 87 w 428"/>
                  <a:gd name="T23" fmla="*/ 87 h 428"/>
                  <a:gd name="T24" fmla="*/ 216 w 428"/>
                  <a:gd name="T25" fmla="*/ 87 h 428"/>
                  <a:gd name="T26" fmla="*/ 216 w 428"/>
                  <a:gd name="T27" fmla="*/ 21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428">
                    <a:moveTo>
                      <a:pt x="54" y="53"/>
                    </a:moveTo>
                    <a:cubicBezTo>
                      <a:pt x="0" y="107"/>
                      <a:pt x="0" y="195"/>
                      <a:pt x="54" y="249"/>
                    </a:cubicBezTo>
                    <a:cubicBezTo>
                      <a:pt x="98" y="293"/>
                      <a:pt x="166" y="301"/>
                      <a:pt x="218" y="272"/>
                    </a:cubicBezTo>
                    <a:cubicBezTo>
                      <a:pt x="359" y="413"/>
                      <a:pt x="359" y="413"/>
                      <a:pt x="359" y="413"/>
                    </a:cubicBezTo>
                    <a:cubicBezTo>
                      <a:pt x="374" y="428"/>
                      <a:pt x="398" y="428"/>
                      <a:pt x="413" y="413"/>
                    </a:cubicBezTo>
                    <a:cubicBezTo>
                      <a:pt x="428" y="398"/>
                      <a:pt x="428" y="374"/>
                      <a:pt x="413" y="359"/>
                    </a:cubicBezTo>
                    <a:cubicBezTo>
                      <a:pt x="272" y="218"/>
                      <a:pt x="272" y="218"/>
                      <a:pt x="272" y="218"/>
                    </a:cubicBezTo>
                    <a:cubicBezTo>
                      <a:pt x="301" y="166"/>
                      <a:pt x="294" y="98"/>
                      <a:pt x="249" y="53"/>
                    </a:cubicBezTo>
                    <a:cubicBezTo>
                      <a:pt x="195" y="0"/>
                      <a:pt x="108" y="0"/>
                      <a:pt x="54" y="53"/>
                    </a:cubicBezTo>
                    <a:close/>
                    <a:moveTo>
                      <a:pt x="216" y="215"/>
                    </a:moveTo>
                    <a:cubicBezTo>
                      <a:pt x="180" y="251"/>
                      <a:pt x="123" y="251"/>
                      <a:pt x="87" y="215"/>
                    </a:cubicBezTo>
                    <a:cubicBezTo>
                      <a:pt x="52" y="180"/>
                      <a:pt x="52" y="122"/>
                      <a:pt x="87" y="87"/>
                    </a:cubicBezTo>
                    <a:cubicBezTo>
                      <a:pt x="123" y="51"/>
                      <a:pt x="180" y="51"/>
                      <a:pt x="216" y="87"/>
                    </a:cubicBezTo>
                    <a:cubicBezTo>
                      <a:pt x="251" y="122"/>
                      <a:pt x="251" y="180"/>
                      <a:pt x="216" y="21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53">
                  <a:solidFill>
                    <a:srgbClr val="000000"/>
                  </a:solidFill>
                </a:endParaRPr>
              </a:p>
            </p:txBody>
          </p:sp>
        </p:grpSp>
        <p:sp>
          <p:nvSpPr>
            <p:cNvPr id="27" name="Freeform 26"/>
            <p:cNvSpPr>
              <a:spLocks/>
            </p:cNvSpPr>
            <p:nvPr/>
          </p:nvSpPr>
          <p:spPr bwMode="auto">
            <a:xfrm rot="16770598">
              <a:off x="4245007" y="3769494"/>
              <a:ext cx="145281" cy="148436"/>
            </a:xfrm>
            <a:custGeom>
              <a:avLst/>
              <a:gdLst>
                <a:gd name="T0" fmla="*/ 0 w 64"/>
                <a:gd name="T1" fmla="*/ 54 h 68"/>
                <a:gd name="T2" fmla="*/ 54 w 64"/>
                <a:gd name="T3" fmla="*/ 0 h 68"/>
                <a:gd name="T4" fmla="*/ 64 w 64"/>
                <a:gd name="T5" fmla="*/ 10 h 68"/>
                <a:gd name="T6" fmla="*/ 15 w 64"/>
                <a:gd name="T7" fmla="*/ 68 h 68"/>
                <a:gd name="T8" fmla="*/ 0 w 64"/>
                <a:gd name="T9" fmla="*/ 54 h 68"/>
              </a:gdLst>
              <a:ahLst/>
              <a:cxnLst>
                <a:cxn ang="0">
                  <a:pos x="T0" y="T1"/>
                </a:cxn>
                <a:cxn ang="0">
                  <a:pos x="T2" y="T3"/>
                </a:cxn>
                <a:cxn ang="0">
                  <a:pos x="T4" y="T5"/>
                </a:cxn>
                <a:cxn ang="0">
                  <a:pos x="T6" y="T7"/>
                </a:cxn>
                <a:cxn ang="0">
                  <a:pos x="T8" y="T9"/>
                </a:cxn>
              </a:cxnLst>
              <a:rect l="0" t="0" r="r" b="b"/>
              <a:pathLst>
                <a:path w="64" h="68">
                  <a:moveTo>
                    <a:pt x="0" y="54"/>
                  </a:moveTo>
                  <a:cubicBezTo>
                    <a:pt x="0" y="54"/>
                    <a:pt x="42" y="29"/>
                    <a:pt x="54" y="0"/>
                  </a:cubicBezTo>
                  <a:cubicBezTo>
                    <a:pt x="64" y="10"/>
                    <a:pt x="64" y="10"/>
                    <a:pt x="64" y="10"/>
                  </a:cubicBezTo>
                  <a:cubicBezTo>
                    <a:pt x="64" y="10"/>
                    <a:pt x="48" y="46"/>
                    <a:pt x="15" y="68"/>
                  </a:cubicBezTo>
                  <a:lnTo>
                    <a:pt x="0" y="54"/>
                  </a:lnTo>
                  <a:close/>
                </a:path>
              </a:pathLst>
            </a:custGeom>
            <a:solidFill>
              <a:srgbClr val="282827">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53">
                <a:solidFill>
                  <a:srgbClr val="000000"/>
                </a:solidFill>
              </a:endParaRPr>
            </a:p>
          </p:txBody>
        </p:sp>
      </p:grpSp>
      <p:sp>
        <p:nvSpPr>
          <p:cNvPr id="30" name="Rectangle 29"/>
          <p:cNvSpPr/>
          <p:nvPr/>
        </p:nvSpPr>
        <p:spPr bwMode="auto">
          <a:xfrm>
            <a:off x="418508" y="1852189"/>
            <a:ext cx="7052315" cy="4312962"/>
          </a:xfrm>
          <a:prstGeom prst="rect">
            <a:avLst/>
          </a:prstGeom>
          <a:noFill/>
          <a:ln w="63500" cap="sq">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02965" tIns="179259" rIns="2957782" bIns="44814" numCol="1" spcCol="0" rtlCol="0" fromWordArt="0" anchor="t" anchorCtr="0" forceAA="0" compatLnSpc="1">
            <a:prstTxWarp prst="textNoShape">
              <a:avLst/>
            </a:prstTxWarp>
            <a:noAutofit/>
          </a:bodyPr>
          <a:lstStyle/>
          <a:p>
            <a:pPr algn="ctr" defTabSz="913927"/>
            <a:endParaRPr lang="en-US" sz="1961" dirty="0">
              <a:solidFill>
                <a:srgbClr val="505050"/>
              </a:solidFill>
              <a:latin typeface="Segoe UI Semibold" panose="020B0702040204020203" pitchFamily="34" charset="0"/>
              <a:ea typeface="Segoe UI" pitchFamily="34" charset="0"/>
              <a:cs typeface="Segoe UI Semibold" panose="020B0702040204020203" pitchFamily="34" charset="0"/>
            </a:endParaRPr>
          </a:p>
        </p:txBody>
      </p:sp>
      <p:grpSp>
        <p:nvGrpSpPr>
          <p:cNvPr id="31" name="Group 30"/>
          <p:cNvGrpSpPr/>
          <p:nvPr/>
        </p:nvGrpSpPr>
        <p:grpSpPr>
          <a:xfrm>
            <a:off x="625308" y="2079377"/>
            <a:ext cx="1194099" cy="850147"/>
            <a:chOff x="674422" y="2069776"/>
            <a:chExt cx="1218043" cy="867194"/>
          </a:xfrm>
        </p:grpSpPr>
        <p:sp>
          <p:nvSpPr>
            <p:cNvPr id="32" name="Rectangle 31"/>
            <p:cNvSpPr/>
            <p:nvPr/>
          </p:nvSpPr>
          <p:spPr bwMode="auto">
            <a:xfrm>
              <a:off x="684295" y="2152706"/>
              <a:ext cx="1197412" cy="7667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
          <p:nvSpPr>
            <p:cNvPr id="33" name="Flowchart: Manual Input 32"/>
            <p:cNvSpPr/>
            <p:nvPr/>
          </p:nvSpPr>
          <p:spPr bwMode="auto">
            <a:xfrm>
              <a:off x="678531" y="2452569"/>
              <a:ext cx="1186180" cy="446908"/>
            </a:xfrm>
            <a:prstGeom prst="flowChartManualInput">
              <a:avLst/>
            </a:prstGeom>
            <a:solidFill>
              <a:schemeClr val="bg1">
                <a:lumMod val="95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grpSp>
          <p:nvGrpSpPr>
            <p:cNvPr id="34" name="Group 33"/>
            <p:cNvGrpSpPr/>
            <p:nvPr/>
          </p:nvGrpSpPr>
          <p:grpSpPr>
            <a:xfrm>
              <a:off x="674422" y="2069776"/>
              <a:ext cx="1218043" cy="867194"/>
              <a:chOff x="663664" y="2069776"/>
              <a:chExt cx="1218043" cy="867194"/>
            </a:xfrm>
          </p:grpSpPr>
          <p:pic>
            <p:nvPicPr>
              <p:cNvPr id="35" name="Picture 34"/>
              <p:cNvPicPr>
                <a:picLocks noChangeAspect="1"/>
              </p:cNvPicPr>
              <p:nvPr/>
            </p:nvPicPr>
            <p:blipFill>
              <a:blip r:embed="rId2"/>
              <a:stretch>
                <a:fillRect/>
              </a:stretch>
            </p:blipFill>
            <p:spPr>
              <a:xfrm>
                <a:off x="663664" y="2069776"/>
                <a:ext cx="1218043" cy="867194"/>
              </a:xfrm>
              <a:prstGeom prst="rect">
                <a:avLst/>
              </a:prstGeom>
            </p:spPr>
          </p:pic>
          <p:sp>
            <p:nvSpPr>
              <p:cNvPr id="36" name="Freeform 14"/>
              <p:cNvSpPr>
                <a:spLocks noEditPoints="1"/>
              </p:cNvSpPr>
              <p:nvPr/>
            </p:nvSpPr>
            <p:spPr bwMode="auto">
              <a:xfrm>
                <a:off x="1064811" y="2314943"/>
                <a:ext cx="415748" cy="442334"/>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chemeClr val="accent5"/>
              </a:solidFill>
              <a:ln>
                <a:noFill/>
              </a:ln>
              <a:extLst/>
            </p:spPr>
            <p:txBody>
              <a:bodyPr vert="horz" wrap="square" lIns="91414" tIns="45706" rIns="91414" bIns="45706" numCol="1" anchor="t" anchorCtr="0" compatLnSpc="1">
                <a:prstTxWarp prst="textNoShape">
                  <a:avLst/>
                </a:prstTxWarp>
              </a:bodyPr>
              <a:lstStyle/>
              <a:p>
                <a:pPr defTabSz="671449"/>
                <a:endParaRPr lang="en-US" sz="1371" dirty="0">
                  <a:ln>
                    <a:solidFill>
                      <a:srgbClr val="FFFFFF">
                        <a:alpha val="0"/>
                      </a:srgbClr>
                    </a:solidFill>
                  </a:ln>
                  <a:gradFill>
                    <a:gsLst>
                      <a:gs pos="0">
                        <a:srgbClr val="FFFFFF">
                          <a:lumMod val="0"/>
                          <a:lumOff val="100000"/>
                        </a:srgbClr>
                      </a:gs>
                      <a:gs pos="100000">
                        <a:srgbClr val="FFFFFF">
                          <a:lumMod val="0"/>
                          <a:lumOff val="100000"/>
                        </a:srgbClr>
                      </a:gs>
                    </a:gsLst>
                    <a:lin ang="5400000" scaled="0"/>
                  </a:gradFill>
                </a:endParaRPr>
              </a:p>
            </p:txBody>
          </p:sp>
        </p:grpSp>
      </p:grpSp>
      <p:grpSp>
        <p:nvGrpSpPr>
          <p:cNvPr id="37" name="Group 36"/>
          <p:cNvGrpSpPr/>
          <p:nvPr/>
        </p:nvGrpSpPr>
        <p:grpSpPr>
          <a:xfrm>
            <a:off x="610458" y="3946825"/>
            <a:ext cx="1198402" cy="850147"/>
            <a:chOff x="659275" y="3735613"/>
            <a:chExt cx="1222432" cy="867194"/>
          </a:xfrm>
        </p:grpSpPr>
        <p:grpSp>
          <p:nvGrpSpPr>
            <p:cNvPr id="38" name="Group 37"/>
            <p:cNvGrpSpPr/>
            <p:nvPr/>
          </p:nvGrpSpPr>
          <p:grpSpPr>
            <a:xfrm>
              <a:off x="659275" y="3827823"/>
              <a:ext cx="1203176" cy="766732"/>
              <a:chOff x="2000982" y="3629316"/>
              <a:chExt cx="1203176" cy="766732"/>
            </a:xfrm>
          </p:grpSpPr>
          <p:sp>
            <p:nvSpPr>
              <p:cNvPr id="41" name="Rectangle 40"/>
              <p:cNvSpPr/>
              <p:nvPr/>
            </p:nvSpPr>
            <p:spPr bwMode="auto">
              <a:xfrm>
                <a:off x="2006746" y="3629316"/>
                <a:ext cx="1197412" cy="7667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sp>
            <p:nvSpPr>
              <p:cNvPr id="42" name="Flowchart: Manual Input 41"/>
              <p:cNvSpPr/>
              <p:nvPr/>
            </p:nvSpPr>
            <p:spPr bwMode="auto">
              <a:xfrm>
                <a:off x="2000982" y="3929179"/>
                <a:ext cx="1186180" cy="446908"/>
              </a:xfrm>
              <a:prstGeom prst="flowChartManualInput">
                <a:avLst/>
              </a:prstGeom>
              <a:solidFill>
                <a:schemeClr val="bg1">
                  <a:lumMod val="95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961" b="1" dirty="0" err="1">
                  <a:solidFill>
                    <a:schemeClr val="bg1"/>
                  </a:solidFill>
                  <a:latin typeface="+mj-lt"/>
                  <a:ea typeface="Segoe UI" pitchFamily="34" charset="0"/>
                  <a:cs typeface="Segoe UI" pitchFamily="34" charset="0"/>
                </a:endParaRPr>
              </a:p>
            </p:txBody>
          </p:sp>
        </p:grpSp>
        <p:pic>
          <p:nvPicPr>
            <p:cNvPr id="39" name="Picture 38"/>
            <p:cNvPicPr>
              <a:picLocks noChangeAspect="1"/>
            </p:cNvPicPr>
            <p:nvPr/>
          </p:nvPicPr>
          <p:blipFill>
            <a:blip r:embed="rId3"/>
            <a:stretch>
              <a:fillRect/>
            </a:stretch>
          </p:blipFill>
          <p:spPr>
            <a:xfrm>
              <a:off x="663664" y="3735613"/>
              <a:ext cx="1218043" cy="867194"/>
            </a:xfrm>
            <a:prstGeom prst="rect">
              <a:avLst/>
            </a:prstGeom>
          </p:spPr>
        </p:pic>
        <p:sp>
          <p:nvSpPr>
            <p:cNvPr id="40" name="Freeform 39"/>
            <p:cNvSpPr/>
            <p:nvPr/>
          </p:nvSpPr>
          <p:spPr>
            <a:xfrm flipH="1">
              <a:off x="1081646" y="3935617"/>
              <a:ext cx="382079" cy="468431"/>
            </a:xfrm>
            <a:custGeom>
              <a:avLst/>
              <a:gdLst/>
              <a:ahLst/>
              <a:cxnLst/>
              <a:rect l="l" t="t" r="r" b="b"/>
              <a:pathLst>
                <a:path w="1932881" h="2369719">
                  <a:moveTo>
                    <a:pt x="488093" y="575323"/>
                  </a:moveTo>
                  <a:cubicBezTo>
                    <a:pt x="338893" y="573077"/>
                    <a:pt x="169762" y="642935"/>
                    <a:pt x="53413" y="804583"/>
                  </a:cubicBezTo>
                  <a:cubicBezTo>
                    <a:pt x="497047" y="1068979"/>
                    <a:pt x="330747" y="1613691"/>
                    <a:pt x="0" y="1740159"/>
                  </a:cubicBezTo>
                  <a:cubicBezTo>
                    <a:pt x="105673" y="2034797"/>
                    <a:pt x="299409" y="2333820"/>
                    <a:pt x="513657" y="2366173"/>
                  </a:cubicBezTo>
                  <a:cubicBezTo>
                    <a:pt x="594199" y="2391136"/>
                    <a:pt x="729454" y="2276492"/>
                    <a:pt x="890919" y="2266437"/>
                  </a:cubicBezTo>
                  <a:cubicBezTo>
                    <a:pt x="890918" y="2266609"/>
                    <a:pt x="890917" y="2266782"/>
                    <a:pt x="890916" y="2266954"/>
                  </a:cubicBezTo>
                  <a:cubicBezTo>
                    <a:pt x="901140" y="2265818"/>
                    <a:pt x="911280" y="2265182"/>
                    <a:pt x="921362" y="2266695"/>
                  </a:cubicBezTo>
                  <a:cubicBezTo>
                    <a:pt x="931443" y="2265182"/>
                    <a:pt x="941583" y="2265818"/>
                    <a:pt x="951807" y="2266954"/>
                  </a:cubicBezTo>
                  <a:cubicBezTo>
                    <a:pt x="951806" y="2266782"/>
                    <a:pt x="951806" y="2266609"/>
                    <a:pt x="951805" y="2266437"/>
                  </a:cubicBezTo>
                  <a:cubicBezTo>
                    <a:pt x="1113270" y="2276492"/>
                    <a:pt x="1248524" y="2391136"/>
                    <a:pt x="1329066" y="2366173"/>
                  </a:cubicBezTo>
                  <a:cubicBezTo>
                    <a:pt x="1644449" y="2318548"/>
                    <a:pt x="1915383" y="1693073"/>
                    <a:pt x="1932316" y="1356523"/>
                  </a:cubicBezTo>
                  <a:cubicBezTo>
                    <a:pt x="1947794" y="814789"/>
                    <a:pt x="1642585" y="587454"/>
                    <a:pt x="1382833" y="575744"/>
                  </a:cubicBezTo>
                  <a:cubicBezTo>
                    <a:pt x="1322890" y="573042"/>
                    <a:pt x="1265368" y="581823"/>
                    <a:pt x="1214766" y="600873"/>
                  </a:cubicBezTo>
                  <a:cubicBezTo>
                    <a:pt x="1134096" y="619227"/>
                    <a:pt x="996615" y="685867"/>
                    <a:pt x="898814" y="685867"/>
                  </a:cubicBezTo>
                  <a:cubicBezTo>
                    <a:pt x="825776" y="681035"/>
                    <a:pt x="696845" y="624112"/>
                    <a:pt x="627957" y="600873"/>
                  </a:cubicBezTo>
                  <a:cubicBezTo>
                    <a:pt x="585346" y="584831"/>
                    <a:pt x="537827" y="576071"/>
                    <a:pt x="488093" y="575323"/>
                  </a:cubicBezTo>
                  <a:close/>
                  <a:moveTo>
                    <a:pt x="492096" y="0"/>
                  </a:moveTo>
                  <a:cubicBezTo>
                    <a:pt x="474634" y="292100"/>
                    <a:pt x="711965" y="562768"/>
                    <a:pt x="968346" y="540543"/>
                  </a:cubicBezTo>
                  <a:cubicBezTo>
                    <a:pt x="947708" y="119855"/>
                    <a:pt x="619890" y="25399"/>
                    <a:pt x="49209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330"/>
              <a:endParaRPr lang="en-US" sz="1765" dirty="0">
                <a:ln>
                  <a:solidFill>
                    <a:srgbClr val="FFFFFF">
                      <a:alpha val="0"/>
                    </a:srgbClr>
                  </a:solidFill>
                </a:ln>
                <a:solidFill>
                  <a:srgbClr val="FFFFFF"/>
                </a:solidFill>
              </a:endParaRPr>
            </a:p>
          </p:txBody>
        </p:sp>
      </p:grpSp>
      <p:grpSp>
        <p:nvGrpSpPr>
          <p:cNvPr id="43" name="Group 42"/>
          <p:cNvGrpSpPr/>
          <p:nvPr/>
        </p:nvGrpSpPr>
        <p:grpSpPr>
          <a:xfrm>
            <a:off x="967241" y="4873951"/>
            <a:ext cx="515547" cy="877824"/>
            <a:chOff x="1478823" y="4983887"/>
            <a:chExt cx="525885" cy="895426"/>
          </a:xfrm>
        </p:grpSpPr>
        <p:pic>
          <p:nvPicPr>
            <p:cNvPr id="44" name="Picture 43"/>
            <p:cNvPicPr>
              <a:picLocks noChangeAspect="1"/>
            </p:cNvPicPr>
            <p:nvPr/>
          </p:nvPicPr>
          <p:blipFill>
            <a:blip r:embed="rId4"/>
            <a:stretch>
              <a:fillRect/>
            </a:stretch>
          </p:blipFill>
          <p:spPr>
            <a:xfrm>
              <a:off x="1478823" y="4983887"/>
              <a:ext cx="525885" cy="895426"/>
            </a:xfrm>
            <a:prstGeom prst="rect">
              <a:avLst/>
            </a:prstGeom>
          </p:spPr>
        </p:pic>
        <p:sp>
          <p:nvSpPr>
            <p:cNvPr id="45" name="Freeform 14"/>
            <p:cNvSpPr>
              <a:spLocks noEditPoints="1"/>
            </p:cNvSpPr>
            <p:nvPr/>
          </p:nvSpPr>
          <p:spPr bwMode="auto">
            <a:xfrm>
              <a:off x="1570043" y="5220457"/>
              <a:ext cx="322422" cy="343040"/>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515151"/>
            </a:solidFill>
            <a:ln>
              <a:noFill/>
            </a:ln>
            <a:extLst/>
          </p:spPr>
          <p:txBody>
            <a:bodyPr vert="horz" wrap="square" lIns="91414" tIns="45706" rIns="91414" bIns="45706" numCol="1" anchor="t" anchorCtr="0" compatLnSpc="1">
              <a:prstTxWarp prst="textNoShape">
                <a:avLst/>
              </a:prstTxWarp>
            </a:bodyPr>
            <a:lstStyle/>
            <a:p>
              <a:pPr defTabSz="671449"/>
              <a:endParaRPr lang="en-US" sz="1371" dirty="0">
                <a:ln>
                  <a:solidFill>
                    <a:srgbClr val="FFFFFF">
                      <a:alpha val="0"/>
                    </a:srgbClr>
                  </a:solidFill>
                </a:ln>
                <a:gradFill>
                  <a:gsLst>
                    <a:gs pos="0">
                      <a:srgbClr val="FFFFFF">
                        <a:lumMod val="0"/>
                        <a:lumOff val="100000"/>
                      </a:srgbClr>
                    </a:gs>
                    <a:gs pos="100000">
                      <a:srgbClr val="FFFFFF">
                        <a:lumMod val="0"/>
                        <a:lumOff val="100000"/>
                      </a:srgbClr>
                    </a:gs>
                  </a:gsLst>
                  <a:lin ang="5400000" scaled="0"/>
                </a:gradFill>
              </a:endParaRPr>
            </a:p>
          </p:txBody>
        </p:sp>
      </p:grpSp>
      <p:grpSp>
        <p:nvGrpSpPr>
          <p:cNvPr id="46" name="Group 45"/>
          <p:cNvGrpSpPr/>
          <p:nvPr/>
        </p:nvGrpSpPr>
        <p:grpSpPr>
          <a:xfrm>
            <a:off x="970602" y="2989742"/>
            <a:ext cx="517809" cy="881675"/>
            <a:chOff x="1026640" y="3074596"/>
            <a:chExt cx="528192" cy="899354"/>
          </a:xfrm>
        </p:grpSpPr>
        <p:pic>
          <p:nvPicPr>
            <p:cNvPr id="47" name="Picture 46"/>
            <p:cNvPicPr>
              <a:picLocks noChangeAspect="1"/>
            </p:cNvPicPr>
            <p:nvPr/>
          </p:nvPicPr>
          <p:blipFill>
            <a:blip r:embed="rId5"/>
            <a:stretch>
              <a:fillRect/>
            </a:stretch>
          </p:blipFill>
          <p:spPr>
            <a:xfrm>
              <a:off x="1026640" y="3074596"/>
              <a:ext cx="528192" cy="899354"/>
            </a:xfrm>
            <a:prstGeom prst="rect">
              <a:avLst/>
            </a:prstGeom>
          </p:spPr>
        </p:pic>
        <p:sp>
          <p:nvSpPr>
            <p:cNvPr id="48" name="Oval 4"/>
            <p:cNvSpPr/>
            <p:nvPr/>
          </p:nvSpPr>
          <p:spPr bwMode="auto">
            <a:xfrm>
              <a:off x="1179315" y="3333984"/>
              <a:ext cx="222842" cy="274062"/>
            </a:xfrm>
            <a:custGeom>
              <a:avLst/>
              <a:gdLst/>
              <a:ahLst/>
              <a:cxnLst/>
              <a:rect l="l" t="t" r="r" b="b"/>
              <a:pathLst>
                <a:path w="1747578" h="2149246">
                  <a:moveTo>
                    <a:pt x="302203" y="735737"/>
                  </a:moveTo>
                  <a:lnTo>
                    <a:pt x="1445203" y="735737"/>
                  </a:lnTo>
                  <a:lnTo>
                    <a:pt x="1445203" y="1520085"/>
                  </a:lnTo>
                  <a:cubicBezTo>
                    <a:pt x="1445203" y="1632311"/>
                    <a:pt x="1359911" y="1723289"/>
                    <a:pt x="1254699" y="1723289"/>
                  </a:cubicBezTo>
                  <a:lnTo>
                    <a:pt x="1205230" y="1723289"/>
                  </a:lnTo>
                  <a:lnTo>
                    <a:pt x="1205230" y="2013356"/>
                  </a:lnTo>
                  <a:cubicBezTo>
                    <a:pt x="1205230" y="2088406"/>
                    <a:pt x="1144390" y="2149246"/>
                    <a:pt x="1069340" y="2149246"/>
                  </a:cubicBezTo>
                  <a:cubicBezTo>
                    <a:pt x="994290" y="2149246"/>
                    <a:pt x="933450" y="2088406"/>
                    <a:pt x="933450" y="2013356"/>
                  </a:cubicBezTo>
                  <a:lnTo>
                    <a:pt x="933450" y="1723289"/>
                  </a:lnTo>
                  <a:lnTo>
                    <a:pt x="799241" y="1723289"/>
                  </a:lnTo>
                  <a:lnTo>
                    <a:pt x="799241" y="2013356"/>
                  </a:lnTo>
                  <a:cubicBezTo>
                    <a:pt x="799241" y="2088406"/>
                    <a:pt x="738401" y="2149246"/>
                    <a:pt x="663351" y="2149246"/>
                  </a:cubicBezTo>
                  <a:cubicBezTo>
                    <a:pt x="588301" y="2149246"/>
                    <a:pt x="527461" y="2088406"/>
                    <a:pt x="527461" y="2013356"/>
                  </a:cubicBezTo>
                  <a:lnTo>
                    <a:pt x="527461" y="1723289"/>
                  </a:lnTo>
                  <a:lnTo>
                    <a:pt x="492707" y="1723289"/>
                  </a:lnTo>
                  <a:cubicBezTo>
                    <a:pt x="387495" y="1723289"/>
                    <a:pt x="302203" y="1632311"/>
                    <a:pt x="302203" y="1520085"/>
                  </a:cubicBezTo>
                  <a:close/>
                  <a:moveTo>
                    <a:pt x="1611688" y="697637"/>
                  </a:moveTo>
                  <a:cubicBezTo>
                    <a:pt x="1686738" y="697637"/>
                    <a:pt x="1747578" y="758477"/>
                    <a:pt x="1747578" y="833527"/>
                  </a:cubicBezTo>
                  <a:lnTo>
                    <a:pt x="1747578" y="1354862"/>
                  </a:lnTo>
                  <a:cubicBezTo>
                    <a:pt x="1747578" y="1429912"/>
                    <a:pt x="1686738" y="1490752"/>
                    <a:pt x="1611688" y="1490752"/>
                  </a:cubicBezTo>
                  <a:cubicBezTo>
                    <a:pt x="1536638" y="1490752"/>
                    <a:pt x="1475798" y="1429912"/>
                    <a:pt x="1475798" y="1354862"/>
                  </a:cubicBezTo>
                  <a:lnTo>
                    <a:pt x="1475798" y="833527"/>
                  </a:lnTo>
                  <a:cubicBezTo>
                    <a:pt x="1475798" y="758477"/>
                    <a:pt x="1536638" y="697637"/>
                    <a:pt x="1611688" y="697637"/>
                  </a:cubicBezTo>
                  <a:close/>
                  <a:moveTo>
                    <a:pt x="135890" y="697637"/>
                  </a:moveTo>
                  <a:cubicBezTo>
                    <a:pt x="210940" y="697637"/>
                    <a:pt x="271780" y="758477"/>
                    <a:pt x="271780" y="833527"/>
                  </a:cubicBezTo>
                  <a:lnTo>
                    <a:pt x="271780" y="1354862"/>
                  </a:lnTo>
                  <a:cubicBezTo>
                    <a:pt x="271780" y="1429912"/>
                    <a:pt x="210940" y="1490752"/>
                    <a:pt x="135890" y="1490752"/>
                  </a:cubicBezTo>
                  <a:cubicBezTo>
                    <a:pt x="60840" y="1490752"/>
                    <a:pt x="0" y="1429912"/>
                    <a:pt x="0" y="1354862"/>
                  </a:cubicBezTo>
                  <a:lnTo>
                    <a:pt x="0" y="833527"/>
                  </a:lnTo>
                  <a:cubicBezTo>
                    <a:pt x="0" y="758477"/>
                    <a:pt x="60840" y="697637"/>
                    <a:pt x="135890" y="697637"/>
                  </a:cubicBezTo>
                  <a:close/>
                  <a:moveTo>
                    <a:pt x="1115060" y="402743"/>
                  </a:moveTo>
                  <a:cubicBezTo>
                    <a:pt x="1089810" y="402743"/>
                    <a:pt x="1069340" y="423213"/>
                    <a:pt x="1069340" y="448463"/>
                  </a:cubicBezTo>
                  <a:cubicBezTo>
                    <a:pt x="1069340" y="473713"/>
                    <a:pt x="1089810" y="494183"/>
                    <a:pt x="1115060" y="494183"/>
                  </a:cubicBezTo>
                  <a:cubicBezTo>
                    <a:pt x="1140310" y="494183"/>
                    <a:pt x="1160780" y="473713"/>
                    <a:pt x="1160780" y="448463"/>
                  </a:cubicBezTo>
                  <a:cubicBezTo>
                    <a:pt x="1160780" y="423213"/>
                    <a:pt x="1140310" y="402743"/>
                    <a:pt x="1115060" y="402743"/>
                  </a:cubicBezTo>
                  <a:close/>
                  <a:moveTo>
                    <a:pt x="617631" y="402743"/>
                  </a:moveTo>
                  <a:cubicBezTo>
                    <a:pt x="592381" y="402743"/>
                    <a:pt x="571911" y="423213"/>
                    <a:pt x="571911" y="448463"/>
                  </a:cubicBezTo>
                  <a:cubicBezTo>
                    <a:pt x="571911" y="473713"/>
                    <a:pt x="592381" y="494183"/>
                    <a:pt x="617631" y="494183"/>
                  </a:cubicBezTo>
                  <a:cubicBezTo>
                    <a:pt x="642881" y="494183"/>
                    <a:pt x="663351" y="473713"/>
                    <a:pt x="663351" y="448463"/>
                  </a:cubicBezTo>
                  <a:cubicBezTo>
                    <a:pt x="663351" y="423213"/>
                    <a:pt x="642881" y="402743"/>
                    <a:pt x="617631" y="402743"/>
                  </a:cubicBezTo>
                  <a:close/>
                  <a:moveTo>
                    <a:pt x="503712" y="1331"/>
                  </a:moveTo>
                  <a:cubicBezTo>
                    <a:pt x="509223" y="3295"/>
                    <a:pt x="513985" y="7361"/>
                    <a:pt x="516691" y="13064"/>
                  </a:cubicBezTo>
                  <a:lnTo>
                    <a:pt x="605714" y="200650"/>
                  </a:lnTo>
                  <a:cubicBezTo>
                    <a:pt x="686256" y="157855"/>
                    <a:pt x="778646" y="135027"/>
                    <a:pt x="876459" y="135027"/>
                  </a:cubicBezTo>
                  <a:cubicBezTo>
                    <a:pt x="970781" y="135027"/>
                    <a:pt x="1060059" y="156255"/>
                    <a:pt x="1138506" y="196288"/>
                  </a:cubicBezTo>
                  <a:lnTo>
                    <a:pt x="1225459" y="13064"/>
                  </a:lnTo>
                  <a:cubicBezTo>
                    <a:pt x="1230872" y="1658"/>
                    <a:pt x="1244507" y="-3200"/>
                    <a:pt x="1255912" y="2212"/>
                  </a:cubicBezTo>
                  <a:cubicBezTo>
                    <a:pt x="1267318" y="7625"/>
                    <a:pt x="1272177" y="21260"/>
                    <a:pt x="1266764" y="32666"/>
                  </a:cubicBezTo>
                  <a:lnTo>
                    <a:pt x="1179385" y="216788"/>
                  </a:lnTo>
                  <a:cubicBezTo>
                    <a:pt x="1345378" y="310132"/>
                    <a:pt x="1460253" y="479859"/>
                    <a:pt x="1475798" y="677317"/>
                  </a:cubicBezTo>
                  <a:lnTo>
                    <a:pt x="277120" y="677317"/>
                  </a:lnTo>
                  <a:cubicBezTo>
                    <a:pt x="292400" y="483225"/>
                    <a:pt x="403654" y="315925"/>
                    <a:pt x="564836" y="221150"/>
                  </a:cubicBezTo>
                  <a:lnTo>
                    <a:pt x="475386" y="32666"/>
                  </a:lnTo>
                  <a:cubicBezTo>
                    <a:pt x="469974" y="21260"/>
                    <a:pt x="474832" y="7625"/>
                    <a:pt x="486238" y="2213"/>
                  </a:cubicBezTo>
                  <a:cubicBezTo>
                    <a:pt x="491941" y="-494"/>
                    <a:pt x="498201" y="-633"/>
                    <a:pt x="503712" y="1331"/>
                  </a:cubicBezTo>
                  <a:close/>
                </a:path>
              </a:pathLst>
            </a:custGeom>
            <a:solidFill>
              <a:schemeClr val="accent1"/>
            </a:solidFill>
            <a:ln>
              <a:noFill/>
            </a:ln>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a:defRPr/>
              </a:pPr>
              <a:endParaRPr lang="en-US" sz="1765" kern="0" dirty="0">
                <a:ln>
                  <a:solidFill>
                    <a:srgbClr val="FFFFFF">
                      <a:alpha val="0"/>
                    </a:srgbClr>
                  </a:solidFill>
                </a:ln>
                <a:solidFill>
                  <a:srgbClr val="FFFFFF"/>
                </a:solidFill>
              </a:endParaRPr>
            </a:p>
          </p:txBody>
        </p:sp>
      </p:grpSp>
      <p:pic>
        <p:nvPicPr>
          <p:cNvPr id="49" name="Picture 48"/>
          <p:cNvPicPr>
            <a:picLocks noChangeAspect="1"/>
          </p:cNvPicPr>
          <p:nvPr/>
        </p:nvPicPr>
        <p:blipFill>
          <a:blip r:embed="rId6"/>
          <a:stretch>
            <a:fillRect/>
          </a:stretch>
        </p:blipFill>
        <p:spPr>
          <a:xfrm>
            <a:off x="6190960" y="3899820"/>
            <a:ext cx="1159792" cy="874304"/>
          </a:xfrm>
          <a:prstGeom prst="rect">
            <a:avLst/>
          </a:prstGeom>
        </p:spPr>
      </p:pic>
      <p:grpSp>
        <p:nvGrpSpPr>
          <p:cNvPr id="50" name="Group 49"/>
          <p:cNvGrpSpPr/>
          <p:nvPr/>
        </p:nvGrpSpPr>
        <p:grpSpPr>
          <a:xfrm>
            <a:off x="5339472" y="3670395"/>
            <a:ext cx="709719" cy="1117780"/>
            <a:chOff x="7652435" y="-2172914"/>
            <a:chExt cx="1485000" cy="2338819"/>
          </a:xfrm>
        </p:grpSpPr>
        <p:pic>
          <p:nvPicPr>
            <p:cNvPr id="51" name="Picture 50"/>
            <p:cNvPicPr>
              <a:picLocks noChangeAspect="1"/>
            </p:cNvPicPr>
            <p:nvPr/>
          </p:nvPicPr>
          <p:blipFill>
            <a:blip r:embed="rId7"/>
            <a:stretch>
              <a:fillRect/>
            </a:stretch>
          </p:blipFill>
          <p:spPr>
            <a:xfrm>
              <a:off x="7652435" y="-2172914"/>
              <a:ext cx="1485000" cy="2338819"/>
            </a:xfrm>
            <a:prstGeom prst="rect">
              <a:avLst/>
            </a:prstGeom>
          </p:spPr>
        </p:pic>
        <p:pic>
          <p:nvPicPr>
            <p:cNvPr id="52" name="Picture 51"/>
            <p:cNvPicPr>
              <a:picLocks noChangeAspect="1"/>
            </p:cNvPicPr>
            <p:nvPr/>
          </p:nvPicPr>
          <p:blipFill>
            <a:blip r:embed="rId8"/>
            <a:stretch>
              <a:fillRect/>
            </a:stretch>
          </p:blipFill>
          <p:spPr>
            <a:xfrm>
              <a:off x="7714845" y="-2100792"/>
              <a:ext cx="1360180" cy="2194577"/>
            </a:xfrm>
            <a:prstGeom prst="rect">
              <a:avLst/>
            </a:prstGeom>
            <a:ln>
              <a:noFill/>
            </a:ln>
          </p:spPr>
        </p:pic>
      </p:grpSp>
    </p:spTree>
    <p:extLst>
      <p:ext uri="{BB962C8B-B14F-4D97-AF65-F5344CB8AC3E}">
        <p14:creationId xmlns:p14="http://schemas.microsoft.com/office/powerpoint/2010/main" val="3669365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Lambda Architecture</a:t>
            </a:r>
          </a:p>
        </p:txBody>
      </p:sp>
      <p:sp>
        <p:nvSpPr>
          <p:cNvPr id="4" name="TextBox 30"/>
          <p:cNvSpPr txBox="1">
            <a:spLocks noChangeArrowheads="1"/>
          </p:cNvSpPr>
          <p:nvPr/>
        </p:nvSpPr>
        <p:spPr bwMode="auto">
          <a:xfrm>
            <a:off x="5212632" y="6106979"/>
            <a:ext cx="35313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sz="1400" b="1" dirty="0">
                <a:solidFill>
                  <a:srgbClr val="00ABEC"/>
                </a:solidFill>
                <a:latin typeface="Segoe UI" panose="020B0502040204020203" pitchFamily="34" charset="0"/>
                <a:cs typeface="Segoe UI" panose="020B0502040204020203" pitchFamily="34" charset="0"/>
              </a:rPr>
              <a:t>HDInsight (Storm) /Spark / ASA</a:t>
            </a:r>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3519" y="5177273"/>
            <a:ext cx="867462" cy="88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0"/>
          <p:cNvSpPr txBox="1">
            <a:spLocks noChangeArrowheads="1"/>
          </p:cNvSpPr>
          <p:nvPr/>
        </p:nvSpPr>
        <p:spPr bwMode="auto">
          <a:xfrm>
            <a:off x="5212632" y="2914262"/>
            <a:ext cx="31884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sz="1400" b="1" dirty="0">
                <a:solidFill>
                  <a:srgbClr val="00ABEC"/>
                </a:solidFill>
                <a:latin typeface="Segoe UI" panose="020B0502040204020203" pitchFamily="34" charset="0"/>
                <a:cs typeface="Segoe UI" panose="020B0502040204020203" pitchFamily="34" charset="0"/>
              </a:rPr>
              <a:t>HDInsight (Hadoop) / Data Lake</a:t>
            </a:r>
          </a:p>
        </p:txBody>
      </p:sp>
      <p:pic>
        <p:nvPicPr>
          <p:cNvPr id="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3519" y="2021878"/>
            <a:ext cx="867462" cy="88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flipV="1">
            <a:off x="1138335" y="2575249"/>
            <a:ext cx="4236098" cy="1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50091" y="2575249"/>
            <a:ext cx="4673082" cy="1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138335" y="5598758"/>
            <a:ext cx="4236098" cy="1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899210" y="5598758"/>
            <a:ext cx="4236098" cy="1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2" descr="http://acom.azurecomcdn.net/80C57D/cdn/images/20140826-1111-342/page/services/machine-learning/azure-machine-learning.png?t=pop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438" y="3631304"/>
            <a:ext cx="1502358" cy="106417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5977250" y="3222237"/>
            <a:ext cx="0" cy="40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977250" y="4695475"/>
            <a:ext cx="0" cy="324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31014" y="3369678"/>
            <a:ext cx="3023117" cy="369332"/>
          </a:xfrm>
          <a:prstGeom prst="rect">
            <a:avLst/>
          </a:prstGeom>
          <a:noFill/>
        </p:spPr>
        <p:txBody>
          <a:bodyPr wrap="square" rtlCol="0">
            <a:spAutoFit/>
          </a:bodyPr>
          <a:lstStyle/>
          <a:p>
            <a:r>
              <a:rPr lang="en-GB" dirty="0">
                <a:solidFill>
                  <a:srgbClr val="383431"/>
                </a:solidFill>
              </a:rPr>
              <a:t>clustering</a:t>
            </a:r>
          </a:p>
        </p:txBody>
      </p:sp>
      <p:sp>
        <p:nvSpPr>
          <p:cNvPr id="16" name="TextBox 15"/>
          <p:cNvSpPr txBox="1"/>
          <p:nvPr/>
        </p:nvSpPr>
        <p:spPr>
          <a:xfrm>
            <a:off x="6231013" y="4735210"/>
            <a:ext cx="3023117" cy="369332"/>
          </a:xfrm>
          <a:prstGeom prst="rect">
            <a:avLst/>
          </a:prstGeom>
          <a:noFill/>
        </p:spPr>
        <p:txBody>
          <a:bodyPr wrap="square" rtlCol="0">
            <a:spAutoFit/>
          </a:bodyPr>
          <a:lstStyle/>
          <a:p>
            <a:r>
              <a:rPr lang="en-GB" dirty="0">
                <a:solidFill>
                  <a:srgbClr val="383431"/>
                </a:solidFill>
              </a:rPr>
              <a:t>classification</a:t>
            </a:r>
          </a:p>
        </p:txBody>
      </p:sp>
      <p:sp>
        <p:nvSpPr>
          <p:cNvPr id="17" name="TextBox 16"/>
          <p:cNvSpPr txBox="1"/>
          <p:nvPr/>
        </p:nvSpPr>
        <p:spPr>
          <a:xfrm>
            <a:off x="1138335" y="2092692"/>
            <a:ext cx="1231641" cy="369332"/>
          </a:xfrm>
          <a:prstGeom prst="rect">
            <a:avLst/>
          </a:prstGeom>
          <a:noFill/>
        </p:spPr>
        <p:txBody>
          <a:bodyPr wrap="square" rtlCol="0">
            <a:spAutoFit/>
          </a:bodyPr>
          <a:lstStyle/>
          <a:p>
            <a:r>
              <a:rPr lang="en-GB" dirty="0">
                <a:solidFill>
                  <a:srgbClr val="383431"/>
                </a:solidFill>
              </a:rPr>
              <a:t>batch</a:t>
            </a:r>
          </a:p>
        </p:txBody>
      </p:sp>
      <p:sp>
        <p:nvSpPr>
          <p:cNvPr id="18" name="TextBox 17"/>
          <p:cNvSpPr txBox="1"/>
          <p:nvPr/>
        </p:nvSpPr>
        <p:spPr>
          <a:xfrm>
            <a:off x="1138335" y="5174229"/>
            <a:ext cx="3023117" cy="369332"/>
          </a:xfrm>
          <a:prstGeom prst="rect">
            <a:avLst/>
          </a:prstGeom>
          <a:noFill/>
        </p:spPr>
        <p:txBody>
          <a:bodyPr wrap="square" rtlCol="0">
            <a:spAutoFit/>
          </a:bodyPr>
          <a:lstStyle/>
          <a:p>
            <a:r>
              <a:rPr lang="en-GB" dirty="0">
                <a:solidFill>
                  <a:srgbClr val="383431"/>
                </a:solidFill>
              </a:rPr>
              <a:t>stream</a:t>
            </a:r>
          </a:p>
        </p:txBody>
      </p:sp>
      <p:pic>
        <p:nvPicPr>
          <p:cNvPr id="19" name="Picture 2" descr="Red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483" y="5208775"/>
            <a:ext cx="885825" cy="2857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165923" y="1410476"/>
            <a:ext cx="3489649" cy="579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2015 – 2016 Cohesive Story!</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65643" y="1895464"/>
            <a:ext cx="569665" cy="60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descr="http://media.bestofmicro.com/R/X/392397/original/power-bi.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3339" y="2719601"/>
            <a:ext cx="1885782" cy="141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66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Typical data workflow</a:t>
            </a:r>
          </a:p>
        </p:txBody>
      </p:sp>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43260" y="2141424"/>
            <a:ext cx="1198348" cy="1047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3"/>
          <p:cNvSpPr txBox="1">
            <a:spLocks noChangeArrowheads="1"/>
          </p:cNvSpPr>
          <p:nvPr/>
        </p:nvSpPr>
        <p:spPr bwMode="auto">
          <a:xfrm>
            <a:off x="5270158" y="3119701"/>
            <a:ext cx="16467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sz="1400" b="1" dirty="0">
                <a:solidFill>
                  <a:srgbClr val="00ABEC"/>
                </a:solidFill>
                <a:latin typeface="Segoe UI" panose="020B0502040204020203" pitchFamily="34" charset="0"/>
                <a:cs typeface="Segoe UI" panose="020B0502040204020203" pitchFamily="34" charset="0"/>
              </a:rPr>
              <a:t>storage blob</a:t>
            </a:r>
          </a:p>
        </p:txBody>
      </p:sp>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86" y="3568609"/>
            <a:ext cx="866710" cy="99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7"/>
          <p:cNvSpPr txBox="1">
            <a:spLocks noChangeArrowheads="1"/>
          </p:cNvSpPr>
          <p:nvPr/>
        </p:nvSpPr>
        <p:spPr bwMode="auto">
          <a:xfrm>
            <a:off x="3045014" y="4405248"/>
            <a:ext cx="22982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sz="1400" b="1" dirty="0">
                <a:solidFill>
                  <a:srgbClr val="00ABEC"/>
                </a:solidFill>
                <a:latin typeface="Segoe UI" panose="020B0502040204020203" pitchFamily="34" charset="0"/>
                <a:cs typeface="Segoe UI" panose="020B0502040204020203" pitchFamily="34" charset="0"/>
              </a:rPr>
              <a:t>Service Bus Topic / Event Hub</a:t>
            </a:r>
          </a:p>
        </p:txBody>
      </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1017" y="3427478"/>
            <a:ext cx="986126" cy="97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3"/>
          <p:cNvSpPr txBox="1">
            <a:spLocks noChangeArrowheads="1"/>
          </p:cNvSpPr>
          <p:nvPr/>
        </p:nvSpPr>
        <p:spPr bwMode="auto">
          <a:xfrm>
            <a:off x="1443145" y="4405248"/>
            <a:ext cx="16018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sz="1400" b="1" dirty="0">
                <a:solidFill>
                  <a:srgbClr val="00ABEC"/>
                </a:solidFill>
                <a:latin typeface="Segoe UI" panose="020B0502040204020203" pitchFamily="34" charset="0"/>
                <a:cs typeface="Segoe UI" panose="020B0502040204020203" pitchFamily="34" charset="0"/>
              </a:rPr>
              <a:t>Azure Web Site</a:t>
            </a:r>
          </a:p>
        </p:txBody>
      </p:sp>
      <p:sp>
        <p:nvSpPr>
          <p:cNvPr id="10" name="TextBox 30"/>
          <p:cNvSpPr txBox="1">
            <a:spLocks noChangeArrowheads="1"/>
          </p:cNvSpPr>
          <p:nvPr/>
        </p:nvSpPr>
        <p:spPr bwMode="auto">
          <a:xfrm>
            <a:off x="5212633" y="6106979"/>
            <a:ext cx="2036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sz="1400" b="1" dirty="0" err="1">
                <a:solidFill>
                  <a:srgbClr val="00ABEC"/>
                </a:solidFill>
                <a:latin typeface="Segoe UI" panose="020B0502040204020203" pitchFamily="34" charset="0"/>
                <a:cs typeface="Segoe UI" panose="020B0502040204020203" pitchFamily="34" charset="0"/>
              </a:rPr>
              <a:t>HDInsight</a:t>
            </a:r>
            <a:r>
              <a:rPr lang="en-US" sz="1400" b="1" dirty="0">
                <a:solidFill>
                  <a:srgbClr val="00ABEC"/>
                </a:solidFill>
                <a:latin typeface="Segoe UI" panose="020B0502040204020203" pitchFamily="34" charset="0"/>
                <a:cs typeface="Segoe UI" panose="020B0502040204020203" pitchFamily="34" charset="0"/>
              </a:rPr>
              <a:t> (Storm)</a:t>
            </a:r>
          </a:p>
        </p:txBody>
      </p:sp>
      <p:pic>
        <p:nvPicPr>
          <p:cNvPr id="1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43519" y="5177273"/>
            <a:ext cx="867462" cy="88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24039" y="2169119"/>
            <a:ext cx="773467" cy="98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9"/>
          <p:cNvSpPr txBox="1">
            <a:spLocks noChangeArrowheads="1"/>
          </p:cNvSpPr>
          <p:nvPr/>
        </p:nvSpPr>
        <p:spPr bwMode="auto">
          <a:xfrm>
            <a:off x="7209783" y="3118548"/>
            <a:ext cx="20018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sz="1400" b="1" dirty="0">
                <a:solidFill>
                  <a:srgbClr val="00ABEC"/>
                </a:solidFill>
                <a:latin typeface="Segoe UI" panose="020B0502040204020203" pitchFamily="34" charset="0"/>
                <a:cs typeface="Segoe UI" panose="020B0502040204020203" pitchFamily="34" charset="0"/>
              </a:rPr>
              <a:t>Scheduler</a:t>
            </a:r>
          </a:p>
        </p:txBody>
      </p:sp>
      <p:sp>
        <p:nvSpPr>
          <p:cNvPr id="14" name="TextBox 30"/>
          <p:cNvSpPr txBox="1">
            <a:spLocks noChangeArrowheads="1"/>
          </p:cNvSpPr>
          <p:nvPr/>
        </p:nvSpPr>
        <p:spPr bwMode="auto">
          <a:xfrm>
            <a:off x="8616629" y="3113794"/>
            <a:ext cx="2036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sz="1400" b="1" dirty="0" err="1">
                <a:solidFill>
                  <a:srgbClr val="00ABEC"/>
                </a:solidFill>
                <a:latin typeface="Segoe UI" panose="020B0502040204020203" pitchFamily="34" charset="0"/>
                <a:cs typeface="Segoe UI" panose="020B0502040204020203" pitchFamily="34" charset="0"/>
              </a:rPr>
              <a:t>HDInsight</a:t>
            </a:r>
            <a:r>
              <a:rPr lang="en-US" sz="1400" b="1" dirty="0">
                <a:solidFill>
                  <a:srgbClr val="00ABEC"/>
                </a:solidFill>
                <a:latin typeface="Segoe UI" panose="020B0502040204020203" pitchFamily="34" charset="0"/>
                <a:cs typeface="Segoe UI" panose="020B0502040204020203" pitchFamily="34" charset="0"/>
              </a:rPr>
              <a:t> (Hadoop)</a:t>
            </a:r>
          </a:p>
        </p:txBody>
      </p:sp>
      <p:pic>
        <p:nvPicPr>
          <p:cNvPr id="15"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47515" y="2221410"/>
            <a:ext cx="867462" cy="880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25904" y="5251917"/>
            <a:ext cx="754170" cy="78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0"/>
          <p:cNvSpPr txBox="1">
            <a:spLocks noChangeArrowheads="1"/>
          </p:cNvSpPr>
          <p:nvPr/>
        </p:nvSpPr>
        <p:spPr bwMode="auto">
          <a:xfrm>
            <a:off x="7079125" y="6135096"/>
            <a:ext cx="2036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sz="1400" b="1" dirty="0">
                <a:solidFill>
                  <a:srgbClr val="00ABEC"/>
                </a:solidFill>
                <a:latin typeface="Segoe UI" panose="020B0502040204020203" pitchFamily="34" charset="0"/>
                <a:cs typeface="Segoe UI" panose="020B0502040204020203" pitchFamily="34" charset="0"/>
              </a:rPr>
              <a:t>Report User</a:t>
            </a:r>
          </a:p>
        </p:txBody>
      </p:sp>
      <p:cxnSp>
        <p:nvCxnSpPr>
          <p:cNvPr id="18" name="Straight Arrow Connector 17"/>
          <p:cNvCxnSpPr>
            <a:stCxn id="8" idx="3"/>
          </p:cNvCxnSpPr>
          <p:nvPr/>
        </p:nvCxnSpPr>
        <p:spPr>
          <a:xfrm>
            <a:off x="2737143" y="3916363"/>
            <a:ext cx="615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6" idx="0"/>
            <a:endCxn id="4" idx="1"/>
          </p:cNvCxnSpPr>
          <p:nvPr/>
        </p:nvCxnSpPr>
        <p:spPr>
          <a:xfrm rot="5400000" flipH="1" flipV="1">
            <a:off x="4113002" y="2338352"/>
            <a:ext cx="903496" cy="155701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7" idx="2"/>
            <a:endCxn id="11" idx="1"/>
          </p:cNvCxnSpPr>
          <p:nvPr/>
        </p:nvCxnSpPr>
        <p:spPr>
          <a:xfrm rot="16200000" flipH="1">
            <a:off x="4524352" y="4598253"/>
            <a:ext cx="688952" cy="134938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1"/>
          </p:cNvCxnSpPr>
          <p:nvPr/>
        </p:nvCxnSpPr>
        <p:spPr>
          <a:xfrm flipH="1" flipV="1">
            <a:off x="6231014" y="5617419"/>
            <a:ext cx="1094890" cy="2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 idx="1"/>
            <a:endCxn id="4" idx="3"/>
          </p:cNvCxnSpPr>
          <p:nvPr/>
        </p:nvCxnSpPr>
        <p:spPr>
          <a:xfrm flipH="1">
            <a:off x="6541608" y="2660299"/>
            <a:ext cx="782431" cy="4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3"/>
            <a:endCxn id="15" idx="1"/>
          </p:cNvCxnSpPr>
          <p:nvPr/>
        </p:nvCxnSpPr>
        <p:spPr>
          <a:xfrm>
            <a:off x="8097506" y="2660299"/>
            <a:ext cx="850009" cy="1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902462" y="5177273"/>
            <a:ext cx="949837" cy="100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p:cNvCxnSpPr>
            <a:endCxn id="24" idx="0"/>
          </p:cNvCxnSpPr>
          <p:nvPr/>
        </p:nvCxnSpPr>
        <p:spPr>
          <a:xfrm>
            <a:off x="9377380" y="3553940"/>
            <a:ext cx="1" cy="1623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3"/>
            <a:endCxn id="24" idx="1"/>
          </p:cNvCxnSpPr>
          <p:nvPr/>
        </p:nvCxnSpPr>
        <p:spPr>
          <a:xfrm>
            <a:off x="8080074" y="5646733"/>
            <a:ext cx="822388" cy="31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984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Patterns in Data</a:t>
            </a:r>
          </a:p>
        </p:txBody>
      </p:sp>
      <p:sp>
        <p:nvSpPr>
          <p:cNvPr id="4" name="TextBox 30"/>
          <p:cNvSpPr txBox="1">
            <a:spLocks noChangeArrowheads="1"/>
          </p:cNvSpPr>
          <p:nvPr/>
        </p:nvSpPr>
        <p:spPr bwMode="auto">
          <a:xfrm>
            <a:off x="324297" y="4387790"/>
            <a:ext cx="20367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sz="1400" b="1" dirty="0" err="1">
                <a:solidFill>
                  <a:srgbClr val="00ABEC"/>
                </a:solidFill>
                <a:latin typeface="Segoe UI" panose="020B0502040204020203" pitchFamily="34" charset="0"/>
                <a:cs typeface="Segoe UI" panose="020B0502040204020203" pitchFamily="34" charset="0"/>
              </a:rPr>
              <a:t>HDInsight</a:t>
            </a:r>
            <a:r>
              <a:rPr lang="en-US" sz="1400" b="1" dirty="0">
                <a:solidFill>
                  <a:srgbClr val="00ABEC"/>
                </a:solidFill>
                <a:latin typeface="Segoe UI" panose="020B0502040204020203" pitchFamily="34" charset="0"/>
                <a:cs typeface="Segoe UI" panose="020B0502040204020203" pitchFamily="34" charset="0"/>
              </a:rPr>
              <a:t> (Hadoop)</a:t>
            </a:r>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209" y="3059489"/>
            <a:ext cx="1308939" cy="132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479964" y="2522974"/>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Load crime data</a:t>
            </a:r>
          </a:p>
        </p:txBody>
      </p:sp>
      <p:sp>
        <p:nvSpPr>
          <p:cNvPr id="7" name="Rectangle 6"/>
          <p:cNvSpPr/>
          <p:nvPr/>
        </p:nvSpPr>
        <p:spPr>
          <a:xfrm>
            <a:off x="4935877" y="2522974"/>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Rank total crimes per area ordered by sum</a:t>
            </a:r>
          </a:p>
        </p:txBody>
      </p:sp>
      <p:cxnSp>
        <p:nvCxnSpPr>
          <p:cNvPr id="8" name="Curved Connector 7"/>
          <p:cNvCxnSpPr>
            <a:stCxn id="6" idx="0"/>
            <a:endCxn id="7" idx="0"/>
          </p:cNvCxnSpPr>
          <p:nvPr/>
        </p:nvCxnSpPr>
        <p:spPr>
          <a:xfrm rot="5400000" flipH="1" flipV="1">
            <a:off x="4743618" y="1295018"/>
            <a:ext cx="12700" cy="2455913"/>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282404" y="2529325"/>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Determine the correlation between crime, weather and economics</a:t>
            </a:r>
          </a:p>
        </p:txBody>
      </p:sp>
      <p:cxnSp>
        <p:nvCxnSpPr>
          <p:cNvPr id="10" name="Curved Connector 9"/>
          <p:cNvCxnSpPr>
            <a:stCxn id="7" idx="2"/>
            <a:endCxn id="9" idx="2"/>
          </p:cNvCxnSpPr>
          <p:nvPr/>
        </p:nvCxnSpPr>
        <p:spPr>
          <a:xfrm rot="16200000" flipH="1">
            <a:off x="8141663" y="1491220"/>
            <a:ext cx="6351" cy="4346527"/>
          </a:xfrm>
          <a:prstGeom prst="curvedConnector3">
            <a:avLst>
              <a:gd name="adj1" fmla="val 369943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479964" y="4112288"/>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Load weather data</a:t>
            </a:r>
          </a:p>
        </p:txBody>
      </p:sp>
      <p:cxnSp>
        <p:nvCxnSpPr>
          <p:cNvPr id="12" name="Curved Connector 11"/>
          <p:cNvCxnSpPr>
            <a:stCxn id="11" idx="3"/>
            <a:endCxn id="7" idx="2"/>
          </p:cNvCxnSpPr>
          <p:nvPr/>
        </p:nvCxnSpPr>
        <p:spPr>
          <a:xfrm flipV="1">
            <a:off x="4551360" y="3661309"/>
            <a:ext cx="1420215" cy="102014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135509" y="4112287"/>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Load economics data</a:t>
            </a:r>
          </a:p>
        </p:txBody>
      </p:sp>
      <p:cxnSp>
        <p:nvCxnSpPr>
          <p:cNvPr id="14" name="Curved Connector 13"/>
          <p:cNvCxnSpPr>
            <a:stCxn id="13" idx="0"/>
            <a:endCxn id="9" idx="1"/>
          </p:cNvCxnSpPr>
          <p:nvPr/>
        </p:nvCxnSpPr>
        <p:spPr>
          <a:xfrm rot="5400000" flipH="1" flipV="1">
            <a:off x="8219908" y="3049792"/>
            <a:ext cx="1013794" cy="111119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90071" y="5597996"/>
            <a:ext cx="990043" cy="430887"/>
          </a:xfrm>
          <a:prstGeom prst="rect">
            <a:avLst/>
          </a:prstGeom>
          <a:noFill/>
        </p:spPr>
        <p:txBody>
          <a:bodyPr wrap="square" rtlCol="0">
            <a:spAutoFit/>
          </a:bodyPr>
          <a:lstStyle/>
          <a:p>
            <a:r>
              <a:rPr lang="en-GB" sz="2200" b="1" dirty="0"/>
              <a:t>MAP</a:t>
            </a:r>
          </a:p>
        </p:txBody>
      </p:sp>
      <p:sp>
        <p:nvSpPr>
          <p:cNvPr id="16" name="TextBox 15"/>
          <p:cNvSpPr txBox="1"/>
          <p:nvPr/>
        </p:nvSpPr>
        <p:spPr>
          <a:xfrm>
            <a:off x="7736762" y="5575667"/>
            <a:ext cx="990043" cy="430887"/>
          </a:xfrm>
          <a:prstGeom prst="rect">
            <a:avLst/>
          </a:prstGeom>
          <a:noFill/>
        </p:spPr>
        <p:txBody>
          <a:bodyPr wrap="square" rtlCol="0">
            <a:spAutoFit/>
          </a:bodyPr>
          <a:lstStyle/>
          <a:p>
            <a:r>
              <a:rPr lang="en-GB" sz="2200" b="1" dirty="0"/>
              <a:t>MAP</a:t>
            </a:r>
          </a:p>
        </p:txBody>
      </p:sp>
      <p:sp>
        <p:nvSpPr>
          <p:cNvPr id="17" name="TextBox 16"/>
          <p:cNvSpPr txBox="1"/>
          <p:nvPr/>
        </p:nvSpPr>
        <p:spPr>
          <a:xfrm>
            <a:off x="5261467" y="5597996"/>
            <a:ext cx="1633839" cy="430887"/>
          </a:xfrm>
          <a:prstGeom prst="rect">
            <a:avLst/>
          </a:prstGeom>
          <a:noFill/>
        </p:spPr>
        <p:txBody>
          <a:bodyPr wrap="square" rtlCol="0">
            <a:spAutoFit/>
          </a:bodyPr>
          <a:lstStyle/>
          <a:p>
            <a:r>
              <a:rPr lang="en-GB" sz="2200" b="1" dirty="0"/>
              <a:t>REDUCE</a:t>
            </a:r>
          </a:p>
        </p:txBody>
      </p:sp>
      <p:sp>
        <p:nvSpPr>
          <p:cNvPr id="18" name="TextBox 17"/>
          <p:cNvSpPr txBox="1"/>
          <p:nvPr/>
        </p:nvSpPr>
        <p:spPr>
          <a:xfrm>
            <a:off x="9719961" y="5575666"/>
            <a:ext cx="1633839" cy="430887"/>
          </a:xfrm>
          <a:prstGeom prst="rect">
            <a:avLst/>
          </a:prstGeom>
          <a:noFill/>
        </p:spPr>
        <p:txBody>
          <a:bodyPr wrap="square" rtlCol="0">
            <a:spAutoFit/>
          </a:bodyPr>
          <a:lstStyle/>
          <a:p>
            <a:r>
              <a:rPr lang="en-GB" sz="2200" b="1" dirty="0"/>
              <a:t>REDUCE</a:t>
            </a:r>
          </a:p>
        </p:txBody>
      </p:sp>
    </p:spTree>
    <p:extLst>
      <p:ext uri="{BB962C8B-B14F-4D97-AF65-F5344CB8AC3E}">
        <p14:creationId xmlns:p14="http://schemas.microsoft.com/office/powerpoint/2010/main" val="4191829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Modern data workflow</a:t>
            </a:r>
          </a:p>
        </p:txBody>
      </p:sp>
      <p:sp>
        <p:nvSpPr>
          <p:cNvPr id="4" name="Rectangle 3"/>
          <p:cNvSpPr/>
          <p:nvPr/>
        </p:nvSpPr>
        <p:spPr>
          <a:xfrm>
            <a:off x="2277505" y="1541479"/>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Load crime data</a:t>
            </a:r>
          </a:p>
        </p:txBody>
      </p:sp>
      <p:sp>
        <p:nvSpPr>
          <p:cNvPr id="5" name="Rectangle 4"/>
          <p:cNvSpPr/>
          <p:nvPr/>
        </p:nvSpPr>
        <p:spPr>
          <a:xfrm>
            <a:off x="4902220" y="2950584"/>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Determine the correlation between crime, weather and economics</a:t>
            </a:r>
          </a:p>
        </p:txBody>
      </p:sp>
      <p:sp>
        <p:nvSpPr>
          <p:cNvPr id="6" name="Rectangle 5"/>
          <p:cNvSpPr/>
          <p:nvPr/>
        </p:nvSpPr>
        <p:spPr>
          <a:xfrm>
            <a:off x="2277505" y="2953236"/>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Load weather data</a:t>
            </a:r>
          </a:p>
        </p:txBody>
      </p:sp>
      <p:sp>
        <p:nvSpPr>
          <p:cNvPr id="7" name="Rectangle 6"/>
          <p:cNvSpPr/>
          <p:nvPr/>
        </p:nvSpPr>
        <p:spPr>
          <a:xfrm>
            <a:off x="2308440" y="4371811"/>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Load economics data</a:t>
            </a:r>
          </a:p>
        </p:txBody>
      </p:sp>
      <p:sp>
        <p:nvSpPr>
          <p:cNvPr id="8" name="TextBox 7"/>
          <p:cNvSpPr txBox="1"/>
          <p:nvPr/>
        </p:nvSpPr>
        <p:spPr>
          <a:xfrm>
            <a:off x="3025001" y="5659026"/>
            <a:ext cx="990043" cy="430887"/>
          </a:xfrm>
          <a:prstGeom prst="rect">
            <a:avLst/>
          </a:prstGeom>
          <a:noFill/>
        </p:spPr>
        <p:txBody>
          <a:bodyPr wrap="square" rtlCol="0">
            <a:spAutoFit/>
          </a:bodyPr>
          <a:lstStyle/>
          <a:p>
            <a:r>
              <a:rPr lang="en-GB" sz="2200" b="1" dirty="0"/>
              <a:t>MAP</a:t>
            </a:r>
          </a:p>
        </p:txBody>
      </p:sp>
      <p:sp>
        <p:nvSpPr>
          <p:cNvPr id="9" name="TextBox 8"/>
          <p:cNvSpPr txBox="1"/>
          <p:nvPr/>
        </p:nvSpPr>
        <p:spPr>
          <a:xfrm>
            <a:off x="5014318" y="5529448"/>
            <a:ext cx="1988307" cy="769441"/>
          </a:xfrm>
          <a:prstGeom prst="rect">
            <a:avLst/>
          </a:prstGeom>
          <a:noFill/>
        </p:spPr>
        <p:txBody>
          <a:bodyPr wrap="square" rtlCol="0">
            <a:spAutoFit/>
          </a:bodyPr>
          <a:lstStyle/>
          <a:p>
            <a:pPr algn="ctr"/>
            <a:r>
              <a:rPr lang="en-GB" sz="2200" b="1" dirty="0"/>
              <a:t>REDUCE </a:t>
            </a:r>
          </a:p>
          <a:p>
            <a:pPr algn="ctr"/>
            <a:r>
              <a:rPr lang="en-GB" sz="2200" b="1" dirty="0"/>
              <a:t>+ ORDER BY</a:t>
            </a:r>
          </a:p>
        </p:txBody>
      </p:sp>
      <p:sp>
        <p:nvSpPr>
          <p:cNvPr id="10" name="Rectangle 9"/>
          <p:cNvSpPr/>
          <p:nvPr/>
        </p:nvSpPr>
        <p:spPr>
          <a:xfrm>
            <a:off x="7499242" y="2953235"/>
            <a:ext cx="2071396" cy="1138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Correlation between crime and weather</a:t>
            </a:r>
          </a:p>
        </p:txBody>
      </p:sp>
      <p:sp>
        <p:nvSpPr>
          <p:cNvPr id="11" name="TextBox 10"/>
          <p:cNvSpPr txBox="1"/>
          <p:nvPr/>
        </p:nvSpPr>
        <p:spPr>
          <a:xfrm>
            <a:off x="7002625" y="5510146"/>
            <a:ext cx="3284048" cy="430887"/>
          </a:xfrm>
          <a:prstGeom prst="rect">
            <a:avLst/>
          </a:prstGeom>
          <a:noFill/>
        </p:spPr>
        <p:txBody>
          <a:bodyPr wrap="square" rtlCol="0">
            <a:spAutoFit/>
          </a:bodyPr>
          <a:lstStyle/>
          <a:p>
            <a:r>
              <a:rPr lang="en-GB" sz="2200" b="1" dirty="0"/>
              <a:t>LINEAR REGRESSION</a:t>
            </a:r>
          </a:p>
        </p:txBody>
      </p:sp>
      <p:cxnSp>
        <p:nvCxnSpPr>
          <p:cNvPr id="12" name="Straight Arrow Connector 11"/>
          <p:cNvCxnSpPr>
            <a:stCxn id="6" idx="3"/>
            <a:endCxn id="5" idx="1"/>
          </p:cNvCxnSpPr>
          <p:nvPr/>
        </p:nvCxnSpPr>
        <p:spPr>
          <a:xfrm flipV="1">
            <a:off x="4348901" y="3519752"/>
            <a:ext cx="553319" cy="2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10" idx="1"/>
          </p:cNvCxnSpPr>
          <p:nvPr/>
        </p:nvCxnSpPr>
        <p:spPr>
          <a:xfrm>
            <a:off x="6973616" y="3519752"/>
            <a:ext cx="525626" cy="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081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2290" name="Picture 2" descr="1 1 5 4 3&#10;7 5 3 5 3&#10;5 5 9 0 6&#10;3 5 2 0 0&#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47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Map and Reduce physically</a:t>
            </a:r>
          </a:p>
        </p:txBody>
      </p:sp>
      <p:grpSp>
        <p:nvGrpSpPr>
          <p:cNvPr id="4" name="Group 3"/>
          <p:cNvGrpSpPr/>
          <p:nvPr/>
        </p:nvGrpSpPr>
        <p:grpSpPr>
          <a:xfrm>
            <a:off x="1069909" y="2164702"/>
            <a:ext cx="9929327" cy="3908908"/>
            <a:chOff x="195109" y="1484921"/>
            <a:chExt cx="8663829" cy="3698990"/>
          </a:xfrm>
        </p:grpSpPr>
        <p:grpSp>
          <p:nvGrpSpPr>
            <p:cNvPr id="5" name="Group 230"/>
            <p:cNvGrpSpPr>
              <a:grpSpLocks/>
            </p:cNvGrpSpPr>
            <p:nvPr/>
          </p:nvGrpSpPr>
          <p:grpSpPr bwMode="auto">
            <a:xfrm>
              <a:off x="195109" y="1484921"/>
              <a:ext cx="8663829" cy="3698990"/>
              <a:chOff x="95767" y="2133596"/>
              <a:chExt cx="8881102" cy="4495804"/>
            </a:xfrm>
          </p:grpSpPr>
          <p:sp>
            <p:nvSpPr>
              <p:cNvPr id="9" name="Folded Corner 8"/>
              <p:cNvSpPr/>
              <p:nvPr/>
            </p:nvSpPr>
            <p:spPr>
              <a:xfrm rot="10800000">
                <a:off x="95767" y="2133596"/>
                <a:ext cx="1428233" cy="4495801"/>
              </a:xfrm>
              <a:prstGeom prst="foldedCorner">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orbel"/>
                  <a:ea typeface="ＭＳ Ｐゴシック" pitchFamily="-105" charset="-128"/>
                  <a:cs typeface="Corbel"/>
                </a:endParaRPr>
              </a:p>
            </p:txBody>
          </p:sp>
          <p:cxnSp>
            <p:nvCxnSpPr>
              <p:cNvPr id="10" name="Straight Arrow Connector 454"/>
              <p:cNvCxnSpPr>
                <a:cxnSpLocks noChangeShapeType="1"/>
                <a:stCxn id="11" idx="2"/>
                <a:endCxn id="15" idx="1"/>
              </p:cNvCxnSpPr>
              <p:nvPr/>
            </p:nvCxnSpPr>
            <p:spPr bwMode="auto">
              <a:xfrm>
                <a:off x="1676400" y="2882901"/>
                <a:ext cx="609599" cy="9940"/>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11" name="Right Bracket 10"/>
              <p:cNvSpPr/>
              <p:nvPr/>
            </p:nvSpPr>
            <p:spPr>
              <a:xfrm>
                <a:off x="1524000" y="21336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orbel"/>
                  <a:ea typeface="ＭＳ Ｐゴシック" pitchFamily="-105" charset="-128"/>
                  <a:cs typeface="Corbel"/>
                </a:endParaRPr>
              </a:p>
            </p:txBody>
          </p:sp>
          <p:sp>
            <p:nvSpPr>
              <p:cNvPr id="12" name="Right Bracket 11"/>
              <p:cNvSpPr/>
              <p:nvPr/>
            </p:nvSpPr>
            <p:spPr>
              <a:xfrm>
                <a:off x="1524000" y="36322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orbel"/>
                  <a:ea typeface="ＭＳ Ｐゴシック" pitchFamily="-105" charset="-128"/>
                  <a:cs typeface="Corbel"/>
                </a:endParaRPr>
              </a:p>
            </p:txBody>
          </p:sp>
          <p:sp>
            <p:nvSpPr>
              <p:cNvPr id="13" name="Right Bracket 12"/>
              <p:cNvSpPr/>
              <p:nvPr/>
            </p:nvSpPr>
            <p:spPr>
              <a:xfrm>
                <a:off x="1524000" y="5130800"/>
                <a:ext cx="152400" cy="1498600"/>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orbel"/>
                  <a:ea typeface="ＭＳ Ｐゴシック" pitchFamily="-105" charset="-128"/>
                  <a:cs typeface="Corbel"/>
                </a:endParaRPr>
              </a:p>
            </p:txBody>
          </p:sp>
          <p:cxnSp>
            <p:nvCxnSpPr>
              <p:cNvPr id="14" name="Straight Arrow Connector 124"/>
              <p:cNvCxnSpPr>
                <a:cxnSpLocks noChangeShapeType="1"/>
                <a:stCxn id="12" idx="2"/>
                <a:endCxn id="16" idx="1"/>
              </p:cNvCxnSpPr>
              <p:nvPr/>
            </p:nvCxnSpPr>
            <p:spPr bwMode="auto">
              <a:xfrm>
                <a:off x="1676400" y="4381502"/>
                <a:ext cx="609599" cy="13941"/>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15" name="Rounded Rectangle 14"/>
              <p:cNvSpPr/>
              <p:nvPr/>
            </p:nvSpPr>
            <p:spPr>
              <a:xfrm>
                <a:off x="2286000" y="2520141"/>
                <a:ext cx="1218523" cy="745398"/>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orbel"/>
                    <a:ea typeface="ＭＳ Ｐゴシック" pitchFamily="-105" charset="-128"/>
                    <a:cs typeface="Corbel"/>
                  </a:rPr>
                  <a:t>Map</a:t>
                </a:r>
              </a:p>
            </p:txBody>
          </p:sp>
          <p:sp>
            <p:nvSpPr>
              <p:cNvPr id="16" name="Rounded Rectangle 15"/>
              <p:cNvSpPr/>
              <p:nvPr/>
            </p:nvSpPr>
            <p:spPr>
              <a:xfrm>
                <a:off x="2286000" y="4016250"/>
                <a:ext cx="1218523" cy="75838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orbel"/>
                    <a:ea typeface="ＭＳ Ｐゴシック" pitchFamily="-105" charset="-128"/>
                    <a:cs typeface="Corbel"/>
                  </a:rPr>
                  <a:t>Map</a:t>
                </a:r>
              </a:p>
            </p:txBody>
          </p:sp>
          <p:sp>
            <p:nvSpPr>
              <p:cNvPr id="17" name="Rounded Rectangle 16"/>
              <p:cNvSpPr/>
              <p:nvPr/>
            </p:nvSpPr>
            <p:spPr>
              <a:xfrm>
                <a:off x="2286000" y="5518377"/>
                <a:ext cx="1218523" cy="7479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orbel"/>
                    <a:ea typeface="ＭＳ Ｐゴシック" pitchFamily="-105" charset="-128"/>
                    <a:cs typeface="Corbel"/>
                  </a:rPr>
                  <a:t>Map</a:t>
                </a:r>
              </a:p>
            </p:txBody>
          </p:sp>
          <p:cxnSp>
            <p:nvCxnSpPr>
              <p:cNvPr id="18" name="Straight Arrow Connector 135"/>
              <p:cNvCxnSpPr>
                <a:cxnSpLocks noChangeShapeType="1"/>
                <a:stCxn id="13" idx="2"/>
                <a:endCxn id="17" idx="1"/>
              </p:cNvCxnSpPr>
              <p:nvPr/>
            </p:nvCxnSpPr>
            <p:spPr bwMode="auto">
              <a:xfrm>
                <a:off x="1676400" y="5880101"/>
                <a:ext cx="609599" cy="12274"/>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19" name="Rounded Rectangle 18"/>
              <p:cNvSpPr/>
              <p:nvPr/>
            </p:nvSpPr>
            <p:spPr>
              <a:xfrm>
                <a:off x="5519622" y="2836761"/>
                <a:ext cx="1363025" cy="793198"/>
              </a:xfrm>
              <a:prstGeom prst="round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orbel"/>
                    <a:ea typeface="ＭＳ Ｐゴシック" pitchFamily="-105" charset="-128"/>
                    <a:cs typeface="Corbel"/>
                  </a:rPr>
                  <a:t>Reduce</a:t>
                </a:r>
              </a:p>
            </p:txBody>
          </p:sp>
          <p:sp>
            <p:nvSpPr>
              <p:cNvPr id="20" name="Rounded Rectangle 19"/>
              <p:cNvSpPr/>
              <p:nvPr/>
            </p:nvSpPr>
            <p:spPr>
              <a:xfrm>
                <a:off x="5519622" y="5110723"/>
                <a:ext cx="1363025" cy="751943"/>
              </a:xfrm>
              <a:prstGeom prst="round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Corbel"/>
                    <a:ea typeface="ＭＳ Ｐゴシック" pitchFamily="-105" charset="-128"/>
                    <a:cs typeface="Corbel"/>
                  </a:rPr>
                  <a:t>Reduce</a:t>
                </a:r>
              </a:p>
            </p:txBody>
          </p:sp>
          <p:cxnSp>
            <p:nvCxnSpPr>
              <p:cNvPr id="21" name="Straight Arrow Connector 155"/>
              <p:cNvCxnSpPr>
                <a:cxnSpLocks noChangeShapeType="1"/>
                <a:stCxn id="15" idx="3"/>
              </p:cNvCxnSpPr>
              <p:nvPr/>
            </p:nvCxnSpPr>
            <p:spPr bwMode="auto">
              <a:xfrm>
                <a:off x="3504523" y="2892841"/>
                <a:ext cx="2015101" cy="239827"/>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22" name="Straight Arrow Connector 158"/>
              <p:cNvCxnSpPr>
                <a:cxnSpLocks noChangeShapeType="1"/>
                <a:stCxn id="15" idx="3"/>
              </p:cNvCxnSpPr>
              <p:nvPr/>
            </p:nvCxnSpPr>
            <p:spPr bwMode="auto">
              <a:xfrm>
                <a:off x="3504523" y="2892841"/>
                <a:ext cx="2015101" cy="2452048"/>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23" name="Straight Arrow Connector 161"/>
              <p:cNvCxnSpPr>
                <a:cxnSpLocks noChangeShapeType="1"/>
                <a:stCxn id="17" idx="3"/>
              </p:cNvCxnSpPr>
              <p:nvPr/>
            </p:nvCxnSpPr>
            <p:spPr bwMode="auto">
              <a:xfrm flipV="1">
                <a:off x="3504523" y="3346759"/>
                <a:ext cx="2015101" cy="2545616"/>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24" name="Straight Arrow Connector 162"/>
              <p:cNvCxnSpPr>
                <a:cxnSpLocks noChangeShapeType="1"/>
                <a:stCxn id="16" idx="3"/>
                <a:endCxn id="20" idx="1"/>
              </p:cNvCxnSpPr>
              <p:nvPr/>
            </p:nvCxnSpPr>
            <p:spPr bwMode="auto">
              <a:xfrm>
                <a:off x="3504523" y="4395442"/>
                <a:ext cx="2015100" cy="1091253"/>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25" name="Straight Arrow Connector 163"/>
              <p:cNvCxnSpPr>
                <a:cxnSpLocks noChangeShapeType="1"/>
                <a:stCxn id="16" idx="3"/>
                <a:endCxn id="19" idx="1"/>
              </p:cNvCxnSpPr>
              <p:nvPr/>
            </p:nvCxnSpPr>
            <p:spPr bwMode="auto">
              <a:xfrm flipV="1">
                <a:off x="3504523" y="3233360"/>
                <a:ext cx="2015100" cy="1162082"/>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26" name="Straight Arrow Connector 164"/>
              <p:cNvCxnSpPr>
                <a:cxnSpLocks noChangeShapeType="1"/>
                <a:stCxn id="17" idx="3"/>
              </p:cNvCxnSpPr>
              <p:nvPr/>
            </p:nvCxnSpPr>
            <p:spPr bwMode="auto">
              <a:xfrm flipV="1">
                <a:off x="3504523" y="5630339"/>
                <a:ext cx="2015101" cy="262036"/>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27" name="Straight Arrow Connector 182"/>
              <p:cNvCxnSpPr>
                <a:cxnSpLocks noChangeShapeType="1"/>
                <a:stCxn id="19" idx="3"/>
                <a:endCxn id="30" idx="2"/>
              </p:cNvCxnSpPr>
              <p:nvPr/>
            </p:nvCxnSpPr>
            <p:spPr bwMode="auto">
              <a:xfrm>
                <a:off x="6882647" y="3233360"/>
                <a:ext cx="508753" cy="6533"/>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cxnSp>
            <p:nvCxnSpPr>
              <p:cNvPr id="28" name="Straight Arrow Connector 183"/>
              <p:cNvCxnSpPr>
                <a:cxnSpLocks noChangeShapeType="1"/>
                <a:stCxn id="20" idx="3"/>
                <a:endCxn id="31" idx="2"/>
              </p:cNvCxnSpPr>
              <p:nvPr/>
            </p:nvCxnSpPr>
            <p:spPr bwMode="auto">
              <a:xfrm>
                <a:off x="6882647" y="5486695"/>
                <a:ext cx="508753" cy="1099"/>
              </a:xfrm>
              <a:prstGeom prst="straightConnector1">
                <a:avLst/>
              </a:prstGeom>
              <a:noFill/>
              <a:ln w="19050" cmpd="sng">
                <a:solidFill>
                  <a:srgbClr val="000000"/>
                </a:solidFill>
                <a:round/>
                <a:headEnd type="none" w="sm" len="sm"/>
                <a:tailEnd type="triangle" w="lg" len="med"/>
              </a:ln>
              <a:extLst>
                <a:ext uri="{909E8E84-426E-40dd-AFC4-6F175D3DCCD1}">
                  <a14:hiddenFill xmlns:a14="http://schemas.microsoft.com/office/drawing/2010/main" xmlns="">
                    <a:noFill/>
                  </a14:hiddenFill>
                </a:ext>
              </a:extLst>
            </p:spPr>
          </p:cxnSp>
          <p:sp>
            <p:nvSpPr>
              <p:cNvPr id="29" name="Folded Corner 28"/>
              <p:cNvSpPr/>
              <p:nvPr/>
            </p:nvSpPr>
            <p:spPr>
              <a:xfrm rot="10800000">
                <a:off x="7543798" y="2133596"/>
                <a:ext cx="1433071" cy="4495800"/>
              </a:xfrm>
              <a:prstGeom prst="foldedCorner">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orbel"/>
                  <a:ea typeface="ＭＳ Ｐゴシック" pitchFamily="-105" charset="-128"/>
                  <a:cs typeface="Corbel"/>
                </a:endParaRPr>
              </a:p>
            </p:txBody>
          </p:sp>
          <p:sp>
            <p:nvSpPr>
              <p:cNvPr id="30" name="Right Bracket 29"/>
              <p:cNvSpPr/>
              <p:nvPr/>
            </p:nvSpPr>
            <p:spPr>
              <a:xfrm flipH="1">
                <a:off x="7391400" y="2133600"/>
                <a:ext cx="152400" cy="2212585"/>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orbel"/>
                  <a:ea typeface="ＭＳ Ｐゴシック" pitchFamily="-105" charset="-128"/>
                  <a:cs typeface="Corbel"/>
                </a:endParaRPr>
              </a:p>
            </p:txBody>
          </p:sp>
          <p:sp>
            <p:nvSpPr>
              <p:cNvPr id="31" name="Right Bracket 30"/>
              <p:cNvSpPr/>
              <p:nvPr/>
            </p:nvSpPr>
            <p:spPr>
              <a:xfrm flipH="1">
                <a:off x="7391400" y="4346185"/>
                <a:ext cx="152400" cy="2283215"/>
              </a:xfrm>
              <a:prstGeom prst="rightBracket">
                <a:avLst/>
              </a:prstGeom>
              <a:noFill/>
              <a:ln w="12700" cap="flat" cmpd="sng" algn="ctr">
                <a:solidFill>
                  <a:srgbClr val="000000"/>
                </a:solidFill>
                <a:prstDash val="solid"/>
                <a:round/>
                <a:headEnd type="none" w="med" len="med"/>
                <a:tailEnd type="none" w="med" len="med"/>
              </a:ln>
              <a:effectLst/>
            </p:spPr>
            <p:txBody>
              <a:bodyPr anchor="ct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orbel"/>
                  <a:ea typeface="ＭＳ Ｐゴシック" pitchFamily="-105" charset="-128"/>
                  <a:cs typeface="Corbel"/>
                </a:endParaRPr>
              </a:p>
            </p:txBody>
          </p:sp>
        </p:grpSp>
        <p:grpSp>
          <p:nvGrpSpPr>
            <p:cNvPr id="6" name="Group 5"/>
            <p:cNvGrpSpPr/>
            <p:nvPr/>
          </p:nvGrpSpPr>
          <p:grpSpPr>
            <a:xfrm>
              <a:off x="195109" y="3005909"/>
              <a:ext cx="8663829" cy="643663"/>
              <a:chOff x="285669" y="3684835"/>
              <a:chExt cx="8636670" cy="643663"/>
            </a:xfrm>
          </p:grpSpPr>
          <p:sp>
            <p:nvSpPr>
              <p:cNvPr id="7" name="TextBox 217"/>
              <p:cNvSpPr txBox="1">
                <a:spLocks noChangeArrowheads="1"/>
              </p:cNvSpPr>
              <p:nvPr/>
            </p:nvSpPr>
            <p:spPr bwMode="auto">
              <a:xfrm>
                <a:off x="285669" y="3684836"/>
                <a:ext cx="1388924" cy="643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charset="0"/>
                    <a:ea typeface="ＭＳ Ｐゴシック" charset="0"/>
                    <a:cs typeface="ＭＳ Ｐゴシック" charset="0"/>
                  </a:defRPr>
                </a:lvl1pPr>
                <a:lvl2pPr marL="37931725" indent="-37474525" eaLnBrk="0" hangingPunct="0">
                  <a:defRPr sz="2000">
                    <a:solidFill>
                      <a:schemeClr val="tx1"/>
                    </a:solidFill>
                    <a:latin typeface="Comic Sans MS" charset="0"/>
                    <a:ea typeface="ＭＳ Ｐゴシック" charset="0"/>
                  </a:defRPr>
                </a:lvl2pPr>
                <a:lvl3pPr eaLnBrk="0" hangingPunct="0">
                  <a:defRPr sz="2000">
                    <a:solidFill>
                      <a:schemeClr val="tx1"/>
                    </a:solidFill>
                    <a:latin typeface="Comic Sans MS" charset="0"/>
                    <a:ea typeface="ＭＳ Ｐゴシック" charset="0"/>
                  </a:defRPr>
                </a:lvl3pPr>
                <a:lvl4pPr eaLnBrk="0" hangingPunct="0">
                  <a:defRPr sz="2000">
                    <a:solidFill>
                      <a:schemeClr val="tx1"/>
                    </a:solidFill>
                    <a:latin typeface="Comic Sans MS" charset="0"/>
                    <a:ea typeface="ＭＳ Ｐゴシック" charset="0"/>
                  </a:defRPr>
                </a:lvl4pPr>
                <a:lvl5pPr eaLnBrk="0" hangingPunct="0">
                  <a:defRPr sz="2000">
                    <a:solidFill>
                      <a:schemeClr val="tx1"/>
                    </a:solidFill>
                    <a:latin typeface="Comic Sans MS" charset="0"/>
                    <a:ea typeface="ＭＳ Ｐゴシック" charset="0"/>
                  </a:defRPr>
                </a:lvl5pPr>
                <a:lvl6pPr marL="457200" eaLnBrk="0" fontAlgn="base" hangingPunct="0">
                  <a:spcBef>
                    <a:spcPct val="0"/>
                  </a:spcBef>
                  <a:spcAft>
                    <a:spcPct val="0"/>
                  </a:spcAft>
                  <a:defRPr sz="2000">
                    <a:solidFill>
                      <a:schemeClr val="tx1"/>
                    </a:solidFill>
                    <a:latin typeface="Comic Sans MS" charset="0"/>
                    <a:ea typeface="ＭＳ Ｐゴシック" charset="0"/>
                  </a:defRPr>
                </a:lvl6pPr>
                <a:lvl7pPr marL="914400" eaLnBrk="0" fontAlgn="base" hangingPunct="0">
                  <a:spcBef>
                    <a:spcPct val="0"/>
                  </a:spcBef>
                  <a:spcAft>
                    <a:spcPct val="0"/>
                  </a:spcAft>
                  <a:defRPr sz="2000">
                    <a:solidFill>
                      <a:schemeClr val="tx1"/>
                    </a:solidFill>
                    <a:latin typeface="Comic Sans MS" charset="0"/>
                    <a:ea typeface="ＭＳ Ｐゴシック" charset="0"/>
                  </a:defRPr>
                </a:lvl7pPr>
                <a:lvl8pPr marL="1371600" eaLnBrk="0" fontAlgn="base" hangingPunct="0">
                  <a:spcBef>
                    <a:spcPct val="0"/>
                  </a:spcBef>
                  <a:spcAft>
                    <a:spcPct val="0"/>
                  </a:spcAft>
                  <a:defRPr sz="2000">
                    <a:solidFill>
                      <a:schemeClr val="tx1"/>
                    </a:solidFill>
                    <a:latin typeface="Comic Sans MS" charset="0"/>
                    <a:ea typeface="ＭＳ Ｐゴシック" charset="0"/>
                  </a:defRPr>
                </a:lvl8pPr>
                <a:lvl9pPr marL="18288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Corbel"/>
                    <a:ea typeface="ＭＳ Ｐゴシック" charset="0"/>
                    <a:cs typeface="Corbel"/>
                  </a:rPr>
                  <a:t>Input</a:t>
                </a:r>
              </a:p>
            </p:txBody>
          </p:sp>
          <p:sp>
            <p:nvSpPr>
              <p:cNvPr id="8" name="TextBox 221"/>
              <p:cNvSpPr txBox="1">
                <a:spLocks noChangeArrowheads="1"/>
              </p:cNvSpPr>
              <p:nvPr/>
            </p:nvSpPr>
            <p:spPr bwMode="auto">
              <a:xfrm>
                <a:off x="7539236" y="3684835"/>
                <a:ext cx="1383103" cy="643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000">
                    <a:solidFill>
                      <a:schemeClr val="tx1"/>
                    </a:solidFill>
                    <a:latin typeface="Comic Sans MS" charset="0"/>
                    <a:ea typeface="ＭＳ Ｐゴシック" charset="0"/>
                    <a:cs typeface="ＭＳ Ｐゴシック" charset="0"/>
                  </a:defRPr>
                </a:lvl1pPr>
                <a:lvl2pPr marL="37931725" indent="-37474525" eaLnBrk="0" hangingPunct="0">
                  <a:defRPr sz="2000">
                    <a:solidFill>
                      <a:schemeClr val="tx1"/>
                    </a:solidFill>
                    <a:latin typeface="Comic Sans MS" charset="0"/>
                    <a:ea typeface="ＭＳ Ｐゴシック" charset="0"/>
                  </a:defRPr>
                </a:lvl2pPr>
                <a:lvl3pPr eaLnBrk="0" hangingPunct="0">
                  <a:defRPr sz="2000">
                    <a:solidFill>
                      <a:schemeClr val="tx1"/>
                    </a:solidFill>
                    <a:latin typeface="Comic Sans MS" charset="0"/>
                    <a:ea typeface="ＭＳ Ｐゴシック" charset="0"/>
                  </a:defRPr>
                </a:lvl3pPr>
                <a:lvl4pPr eaLnBrk="0" hangingPunct="0">
                  <a:defRPr sz="2000">
                    <a:solidFill>
                      <a:schemeClr val="tx1"/>
                    </a:solidFill>
                    <a:latin typeface="Comic Sans MS" charset="0"/>
                    <a:ea typeface="ＭＳ Ｐゴシック" charset="0"/>
                  </a:defRPr>
                </a:lvl4pPr>
                <a:lvl5pPr eaLnBrk="0" hangingPunct="0">
                  <a:defRPr sz="2000">
                    <a:solidFill>
                      <a:schemeClr val="tx1"/>
                    </a:solidFill>
                    <a:latin typeface="Comic Sans MS" charset="0"/>
                    <a:ea typeface="ＭＳ Ｐゴシック" charset="0"/>
                  </a:defRPr>
                </a:lvl5pPr>
                <a:lvl6pPr marL="457200" eaLnBrk="0" fontAlgn="base" hangingPunct="0">
                  <a:spcBef>
                    <a:spcPct val="0"/>
                  </a:spcBef>
                  <a:spcAft>
                    <a:spcPct val="0"/>
                  </a:spcAft>
                  <a:defRPr sz="2000">
                    <a:solidFill>
                      <a:schemeClr val="tx1"/>
                    </a:solidFill>
                    <a:latin typeface="Comic Sans MS" charset="0"/>
                    <a:ea typeface="ＭＳ Ｐゴシック" charset="0"/>
                  </a:defRPr>
                </a:lvl6pPr>
                <a:lvl7pPr marL="914400" eaLnBrk="0" fontAlgn="base" hangingPunct="0">
                  <a:spcBef>
                    <a:spcPct val="0"/>
                  </a:spcBef>
                  <a:spcAft>
                    <a:spcPct val="0"/>
                  </a:spcAft>
                  <a:defRPr sz="2000">
                    <a:solidFill>
                      <a:schemeClr val="tx1"/>
                    </a:solidFill>
                    <a:latin typeface="Comic Sans MS" charset="0"/>
                    <a:ea typeface="ＭＳ Ｐゴシック" charset="0"/>
                  </a:defRPr>
                </a:lvl7pPr>
                <a:lvl8pPr marL="1371600" eaLnBrk="0" fontAlgn="base" hangingPunct="0">
                  <a:spcBef>
                    <a:spcPct val="0"/>
                  </a:spcBef>
                  <a:spcAft>
                    <a:spcPct val="0"/>
                  </a:spcAft>
                  <a:defRPr sz="2000">
                    <a:solidFill>
                      <a:schemeClr val="tx1"/>
                    </a:solidFill>
                    <a:latin typeface="Comic Sans MS" charset="0"/>
                    <a:ea typeface="ＭＳ Ｐゴシック" charset="0"/>
                  </a:defRPr>
                </a:lvl8pPr>
                <a:lvl9pPr marL="18288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2200" b="0" i="0" u="none" strike="noStrike" kern="0" cap="none" spc="0" normalizeH="0" baseline="0" noProof="0" dirty="0">
                    <a:ln>
                      <a:noFill/>
                    </a:ln>
                    <a:solidFill>
                      <a:srgbClr val="000000"/>
                    </a:solidFill>
                    <a:effectLst/>
                    <a:uLnTx/>
                    <a:uFillTx/>
                    <a:latin typeface="Corbel"/>
                    <a:ea typeface="ＭＳ Ｐゴシック" charset="0"/>
                    <a:cs typeface="Corbel"/>
                  </a:rPr>
                  <a:t>Output</a:t>
                </a:r>
              </a:p>
            </p:txBody>
          </p:sp>
        </p:grpSp>
      </p:grpSp>
      <p:sp>
        <p:nvSpPr>
          <p:cNvPr id="32" name="Can 31"/>
          <p:cNvSpPr/>
          <p:nvPr/>
        </p:nvSpPr>
        <p:spPr>
          <a:xfrm>
            <a:off x="7857817" y="5131622"/>
            <a:ext cx="798868" cy="871209"/>
          </a:xfrm>
          <a:prstGeom prst="can">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orbel"/>
              <a:cs typeface="Corbel"/>
            </a:endParaRPr>
          </a:p>
        </p:txBody>
      </p:sp>
      <p:sp>
        <p:nvSpPr>
          <p:cNvPr id="33" name="Can 32"/>
          <p:cNvSpPr/>
          <p:nvPr/>
        </p:nvSpPr>
        <p:spPr>
          <a:xfrm>
            <a:off x="1951074" y="5125387"/>
            <a:ext cx="798868" cy="871209"/>
          </a:xfrm>
          <a:prstGeom prst="can">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orbel"/>
              <a:cs typeface="Corbel"/>
            </a:endParaRPr>
          </a:p>
        </p:txBody>
      </p:sp>
    </p:spTree>
    <p:extLst>
      <p:ext uri="{BB962C8B-B14F-4D97-AF65-F5344CB8AC3E}">
        <p14:creationId xmlns:p14="http://schemas.microsoft.com/office/powerpoint/2010/main" val="3261733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Big Data Stacks</a:t>
            </a:r>
          </a:p>
        </p:txBody>
      </p:sp>
      <p:pic>
        <p:nvPicPr>
          <p:cNvPr id="4" name="Content Placeholder 7" descr="stack.jpg"/>
          <p:cNvPicPr>
            <a:picLocks noGrp="1" noChangeAspect="1"/>
          </p:cNvPicPr>
          <p:nvPr/>
        </p:nvPicPr>
        <p:blipFill>
          <a:blip r:embed="rId2">
            <a:extLst>
              <a:ext uri="{28A0092B-C50C-407E-A947-70E740481C1C}">
                <a14:useLocalDpi xmlns:a14="http://schemas.microsoft.com/office/drawing/2010/main" val="0"/>
              </a:ext>
            </a:extLst>
          </a:blip>
          <a:srcRect t="3954" b="3954"/>
          <a:stretch>
            <a:fillRect/>
          </a:stretch>
        </p:blipFill>
        <p:spPr>
          <a:xfrm>
            <a:off x="1752600" y="1268512"/>
            <a:ext cx="8229600" cy="4876800"/>
          </a:xfrm>
          <a:prstGeom prst="rect">
            <a:avLst/>
          </a:prstGeom>
        </p:spPr>
      </p:pic>
    </p:spTree>
    <p:extLst>
      <p:ext uri="{BB962C8B-B14F-4D97-AF65-F5344CB8AC3E}">
        <p14:creationId xmlns:p14="http://schemas.microsoft.com/office/powerpoint/2010/main" val="426530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data ecosystem</a:t>
            </a:r>
          </a:p>
        </p:txBody>
      </p:sp>
      <p:sp>
        <p:nvSpPr>
          <p:cNvPr id="4" name="Rectangle 3"/>
          <p:cNvSpPr/>
          <p:nvPr/>
        </p:nvSpPr>
        <p:spPr bwMode="auto">
          <a:xfrm>
            <a:off x="1694534" y="5073729"/>
            <a:ext cx="5183209" cy="698454"/>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Storage</a:t>
            </a:r>
          </a:p>
          <a:p>
            <a:pPr algn="ctr"/>
            <a:r>
              <a:rPr lang="en-US" sz="2133" dirty="0">
                <a:solidFill>
                  <a:prstClr val="white"/>
                </a:solidFill>
                <a:latin typeface="Segoe UI" pitchFamily="34" charset="0"/>
                <a:cs typeface="Segoe UI" pitchFamily="34" charset="0"/>
              </a:rPr>
              <a:t>(HDFS)</a:t>
            </a:r>
            <a:endParaRPr lang="en-US" sz="2133" dirty="0">
              <a:solidFill>
                <a:prstClr val="white"/>
              </a:solidFill>
            </a:endParaRPr>
          </a:p>
        </p:txBody>
      </p:sp>
      <p:sp>
        <p:nvSpPr>
          <p:cNvPr id="5" name="Rectangle 4"/>
          <p:cNvSpPr/>
          <p:nvPr/>
        </p:nvSpPr>
        <p:spPr bwMode="auto">
          <a:xfrm>
            <a:off x="4205062" y="3313073"/>
            <a:ext cx="1477972" cy="74733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Query</a:t>
            </a:r>
          </a:p>
          <a:p>
            <a:pPr algn="ctr" defTabSz="685287" fontAlgn="base">
              <a:spcBef>
                <a:spcPct val="0"/>
              </a:spcBef>
              <a:spcAft>
                <a:spcPct val="0"/>
              </a:spcAft>
            </a:pPr>
            <a:r>
              <a:rPr lang="en-US" sz="2133" b="1" spc="-39" dirty="0">
                <a:solidFill>
                  <a:schemeClr val="accent1">
                    <a:lumMod val="40000"/>
                    <a:lumOff val="60000"/>
                  </a:schemeClr>
                </a:solidFill>
                <a:latin typeface="Segoe UI" pitchFamily="34" charset="0"/>
                <a:ea typeface="Segoe UI" pitchFamily="34" charset="0"/>
                <a:cs typeface="Segoe UI" pitchFamily="34" charset="0"/>
              </a:rPr>
              <a:t>(Hive)</a:t>
            </a:r>
          </a:p>
        </p:txBody>
      </p:sp>
      <p:sp>
        <p:nvSpPr>
          <p:cNvPr id="6" name="Rectangle 5"/>
          <p:cNvSpPr/>
          <p:nvPr/>
        </p:nvSpPr>
        <p:spPr bwMode="auto">
          <a:xfrm>
            <a:off x="2644451" y="4120336"/>
            <a:ext cx="3036548" cy="89919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a:r>
              <a:rPr lang="en-US" sz="2133" dirty="0">
                <a:solidFill>
                  <a:prstClr val="white"/>
                </a:solidFill>
                <a:latin typeface="Segoe UI" pitchFamily="34" charset="0"/>
                <a:cs typeface="Segoe UI" pitchFamily="34" charset="0"/>
              </a:rPr>
              <a:t>Distributed Processing</a:t>
            </a:r>
          </a:p>
          <a:p>
            <a:pPr algn="ctr"/>
            <a:r>
              <a:rPr lang="en-US" sz="2133" dirty="0">
                <a:solidFill>
                  <a:prstClr val="white"/>
                </a:solidFill>
                <a:latin typeface="Segoe UI" pitchFamily="34" charset="0"/>
                <a:cs typeface="Segoe UI" pitchFamily="34" charset="0"/>
              </a:rPr>
              <a:t>(MapReduce)</a:t>
            </a:r>
            <a:endParaRPr lang="en-US" sz="2133" dirty="0">
              <a:solidFill>
                <a:prstClr val="white"/>
              </a:solidFill>
            </a:endParaRPr>
          </a:p>
        </p:txBody>
      </p:sp>
      <p:sp>
        <p:nvSpPr>
          <p:cNvPr id="7" name="Rectangle 6"/>
          <p:cNvSpPr/>
          <p:nvPr/>
        </p:nvSpPr>
        <p:spPr bwMode="auto">
          <a:xfrm>
            <a:off x="2644453" y="3314611"/>
            <a:ext cx="1503675" cy="74841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Scripting</a:t>
            </a:r>
          </a:p>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(Pig)</a:t>
            </a:r>
          </a:p>
        </p:txBody>
      </p:sp>
      <p:sp>
        <p:nvSpPr>
          <p:cNvPr id="8" name="Rectangle 7"/>
          <p:cNvSpPr/>
          <p:nvPr/>
        </p:nvSpPr>
        <p:spPr bwMode="auto">
          <a:xfrm>
            <a:off x="1694533" y="3323594"/>
            <a:ext cx="885881" cy="169594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NoSQL Database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(HBase)</a:t>
            </a:r>
          </a:p>
        </p:txBody>
      </p:sp>
      <p:sp>
        <p:nvSpPr>
          <p:cNvPr id="9" name="Rectangle 8"/>
          <p:cNvSpPr/>
          <p:nvPr/>
        </p:nvSpPr>
        <p:spPr bwMode="auto">
          <a:xfrm>
            <a:off x="1694533" y="2641658"/>
            <a:ext cx="3986467" cy="61876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Metadata</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600"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HCatalog</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10" name="Rectangle 9"/>
          <p:cNvSpPr/>
          <p:nvPr/>
        </p:nvSpPr>
        <p:spPr bwMode="auto">
          <a:xfrm>
            <a:off x="6918198" y="1819566"/>
            <a:ext cx="771887" cy="478767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Data Integration</a:t>
            </a:r>
          </a:p>
          <a:p>
            <a:pPr algn="ctr" defTabSz="685287" fontAlgn="base">
              <a:spcBef>
                <a:spcPct val="0"/>
              </a:spcBef>
              <a:spcAft>
                <a:spcPct val="0"/>
              </a:spcAft>
            </a:pP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a:t>
            </a:r>
            <a:r>
              <a:rPr lang="en-US" sz="1600" spc="-39" dirty="0">
                <a:solidFill>
                  <a:srgbClr val="7030A0"/>
                </a:solidFill>
                <a:latin typeface="Segoe UI" pitchFamily="34" charset="0"/>
                <a:ea typeface="Segoe UI" pitchFamily="34" charset="0"/>
                <a:cs typeface="Segoe UI" pitchFamily="34" charset="0"/>
              </a:rPr>
              <a:t>ODBC</a:t>
            </a:r>
            <a:r>
              <a:rPr lang="en-US" sz="16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 / SQOOP/ REST) </a:t>
            </a:r>
          </a:p>
        </p:txBody>
      </p:sp>
      <p:sp>
        <p:nvSpPr>
          <p:cNvPr id="11" name="Rectangle 10"/>
          <p:cNvSpPr/>
          <p:nvPr/>
        </p:nvSpPr>
        <p:spPr bwMode="auto">
          <a:xfrm>
            <a:off x="7745817" y="1819567"/>
            <a:ext cx="1618768" cy="136619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Relational</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(SQL Server) </a:t>
            </a:r>
          </a:p>
        </p:txBody>
      </p:sp>
      <p:sp>
        <p:nvSpPr>
          <p:cNvPr id="12" name="Rectangle 11"/>
          <p:cNvSpPr/>
          <p:nvPr/>
        </p:nvSpPr>
        <p:spPr bwMode="auto">
          <a:xfrm>
            <a:off x="5881076" y="181956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Machine Learning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(Mahout)</a:t>
            </a:r>
          </a:p>
        </p:txBody>
      </p:sp>
      <p:sp>
        <p:nvSpPr>
          <p:cNvPr id="13" name="Rectangle 12"/>
          <p:cNvSpPr/>
          <p:nvPr/>
        </p:nvSpPr>
        <p:spPr bwMode="auto">
          <a:xfrm>
            <a:off x="3782943" y="1821106"/>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Graph</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(Pegasus)</a:t>
            </a:r>
          </a:p>
        </p:txBody>
      </p:sp>
      <p:sp>
        <p:nvSpPr>
          <p:cNvPr id="14" name="Rectangle 13"/>
          <p:cNvSpPr/>
          <p:nvPr/>
        </p:nvSpPr>
        <p:spPr bwMode="auto">
          <a:xfrm>
            <a:off x="4832369" y="1819568"/>
            <a:ext cx="978153" cy="767896"/>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Stats processing</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(RHadoop)</a:t>
            </a:r>
          </a:p>
        </p:txBody>
      </p:sp>
      <p:sp>
        <p:nvSpPr>
          <p:cNvPr id="15" name="Rectangle 14"/>
          <p:cNvSpPr/>
          <p:nvPr/>
        </p:nvSpPr>
        <p:spPr bwMode="auto">
          <a:xfrm>
            <a:off x="858608" y="3829928"/>
            <a:ext cx="771887" cy="194225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Pipeline</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(Flume)</a:t>
            </a:r>
          </a:p>
        </p:txBody>
      </p:sp>
      <p:sp>
        <p:nvSpPr>
          <p:cNvPr id="16" name="Rectangle 15"/>
          <p:cNvSpPr/>
          <p:nvPr/>
        </p:nvSpPr>
        <p:spPr bwMode="auto">
          <a:xfrm rot="16200000">
            <a:off x="5745843" y="5467631"/>
            <a:ext cx="786179" cy="1448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Active Directory  (Security)</a:t>
            </a:r>
          </a:p>
        </p:txBody>
      </p:sp>
      <p:sp>
        <p:nvSpPr>
          <p:cNvPr id="17" name="Rectangle 16"/>
          <p:cNvSpPr/>
          <p:nvPr/>
        </p:nvSpPr>
        <p:spPr bwMode="auto">
          <a:xfrm rot="16200000">
            <a:off x="1196559" y="546952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Monitoring &amp; Deployment (System Center)</a:t>
            </a:r>
          </a:p>
        </p:txBody>
      </p:sp>
      <p:sp>
        <p:nvSpPr>
          <p:cNvPr id="18" name="Rectangle 17"/>
          <p:cNvSpPr/>
          <p:nvPr/>
        </p:nvSpPr>
        <p:spPr bwMode="auto">
          <a:xfrm>
            <a:off x="2745708" y="181058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C#, F#, .NET</a:t>
            </a:r>
          </a:p>
        </p:txBody>
      </p:sp>
      <p:sp>
        <p:nvSpPr>
          <p:cNvPr id="19" name="Rectangle 18"/>
          <p:cNvSpPr/>
          <p:nvPr/>
        </p:nvSpPr>
        <p:spPr bwMode="auto">
          <a:xfrm>
            <a:off x="1696282" y="1810583"/>
            <a:ext cx="978153" cy="76789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JavaScript</a:t>
            </a:r>
          </a:p>
        </p:txBody>
      </p:sp>
      <p:sp>
        <p:nvSpPr>
          <p:cNvPr id="20" name="Rectangle 19"/>
          <p:cNvSpPr/>
          <p:nvPr/>
        </p:nvSpPr>
        <p:spPr bwMode="auto">
          <a:xfrm>
            <a:off x="867459" y="1819570"/>
            <a:ext cx="771887" cy="19587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Pipeline / workflow</a:t>
            </a:r>
          </a:p>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r>
              <a:rPr lang="en-US" sz="1466" spc="-3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Oozie</a:t>
            </a: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sp>
        <p:nvSpPr>
          <p:cNvPr id="21" name="Rectangle 20"/>
          <p:cNvSpPr/>
          <p:nvPr/>
        </p:nvSpPr>
        <p:spPr bwMode="auto">
          <a:xfrm rot="16200000">
            <a:off x="4218143" y="546952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Azure Storage Vault (ASV)</a:t>
            </a:r>
          </a:p>
        </p:txBody>
      </p:sp>
      <p:sp>
        <p:nvSpPr>
          <p:cNvPr id="22" name="Rectangle 21"/>
          <p:cNvSpPr/>
          <p:nvPr/>
        </p:nvSpPr>
        <p:spPr bwMode="auto">
          <a:xfrm>
            <a:off x="5739968" y="2641657"/>
            <a:ext cx="1123045" cy="23778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000"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PDW Polybase</a:t>
            </a:r>
          </a:p>
        </p:txBody>
      </p:sp>
      <p:sp>
        <p:nvSpPr>
          <p:cNvPr id="23" name="Rectangle 22"/>
          <p:cNvSpPr/>
          <p:nvPr/>
        </p:nvSpPr>
        <p:spPr bwMode="auto">
          <a:xfrm>
            <a:off x="7745271" y="4701947"/>
            <a:ext cx="1627127" cy="19053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Business Intelligence </a:t>
            </a:r>
          </a:p>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(Excel, Power View, SSAS)</a:t>
            </a:r>
          </a:p>
        </p:txBody>
      </p:sp>
      <p:sp>
        <p:nvSpPr>
          <p:cNvPr id="24" name="Rectangle 23"/>
          <p:cNvSpPr/>
          <p:nvPr/>
        </p:nvSpPr>
        <p:spPr bwMode="auto">
          <a:xfrm rot="16200000">
            <a:off x="2718583" y="5469523"/>
            <a:ext cx="786179" cy="144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1466"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World's Data (Azure Data Marketplace)</a:t>
            </a:r>
          </a:p>
        </p:txBody>
      </p:sp>
      <p:sp>
        <p:nvSpPr>
          <p:cNvPr id="25" name="Rectangle 24"/>
          <p:cNvSpPr/>
          <p:nvPr/>
        </p:nvSpPr>
        <p:spPr bwMode="auto">
          <a:xfrm>
            <a:off x="7749053" y="3230217"/>
            <a:ext cx="1618768" cy="142727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8554" tIns="34276" rIns="34276" bIns="68554" numCol="1" spcCol="0" rtlCol="0" fromWordArt="0" anchor="ctr" anchorCtr="0" forceAA="0" compatLnSpc="1">
            <a:prstTxWarp prst="textNoShape">
              <a:avLst/>
            </a:prstTxWarp>
            <a:noAutofit/>
          </a:bodyPr>
          <a:lstStyle/>
          <a:p>
            <a:pPr algn="ctr" defTabSz="685287" fontAlgn="base">
              <a:spcBef>
                <a:spcPct val="0"/>
              </a:spcBef>
              <a:spcAft>
                <a:spcPct val="0"/>
              </a:spcAft>
            </a:pPr>
            <a:r>
              <a:rPr lang="en-US" sz="2133" spc="-39" dirty="0">
                <a:gradFill>
                  <a:gsLst>
                    <a:gs pos="0">
                      <a:srgbClr val="FFFFFF"/>
                    </a:gs>
                    <a:gs pos="100000">
                      <a:srgbClr val="FFFFFF"/>
                    </a:gs>
                  </a:gsLst>
                  <a:lin ang="5400000" scaled="0"/>
                </a:gradFill>
                <a:latin typeface="Segoe UI" pitchFamily="34" charset="0"/>
                <a:ea typeface="Segoe UI" pitchFamily="34" charset="0"/>
                <a:cs typeface="Segoe UI" pitchFamily="34" charset="0"/>
              </a:rPr>
              <a:t>Event Driven Processing</a:t>
            </a:r>
          </a:p>
        </p:txBody>
      </p:sp>
      <p:sp>
        <p:nvSpPr>
          <p:cNvPr id="26" name="TextBox 25"/>
          <p:cNvSpPr txBox="1"/>
          <p:nvPr/>
        </p:nvSpPr>
        <p:spPr>
          <a:xfrm>
            <a:off x="9584636" y="1768405"/>
            <a:ext cx="2130396" cy="4687527"/>
          </a:xfrm>
          <a:prstGeom prst="rect">
            <a:avLst/>
          </a:prstGeom>
          <a:noFill/>
        </p:spPr>
        <p:txBody>
          <a:bodyPr wrap="square" lIns="91404" tIns="45701" rIns="91404" bIns="45701" rtlCol="0">
            <a:spAutoFit/>
          </a:bodyPr>
          <a:lstStyle/>
          <a:p>
            <a:r>
              <a:rPr lang="en-US" sz="2133" u="sng" dirty="0"/>
              <a:t>Legend</a:t>
            </a:r>
          </a:p>
          <a:p>
            <a:r>
              <a:rPr lang="en-US" sz="2133" dirty="0">
                <a:solidFill>
                  <a:srgbClr val="FF0000"/>
                </a:solidFill>
              </a:rPr>
              <a:t>Red = Core Hadoop</a:t>
            </a:r>
          </a:p>
          <a:p>
            <a:r>
              <a:rPr lang="en-US" sz="2133" dirty="0">
                <a:solidFill>
                  <a:schemeClr val="accent6"/>
                </a:solidFill>
              </a:rPr>
              <a:t>Blue = Data processing</a:t>
            </a:r>
          </a:p>
          <a:p>
            <a:r>
              <a:rPr lang="en-US" sz="2133" dirty="0">
                <a:solidFill>
                  <a:srgbClr val="7030A0"/>
                </a:solidFill>
              </a:rPr>
              <a:t>Purple = Microsoft integration points and value adds</a:t>
            </a:r>
          </a:p>
          <a:p>
            <a:r>
              <a:rPr lang="en-US" sz="2133" dirty="0">
                <a:solidFill>
                  <a:schemeClr val="accent1"/>
                </a:solidFill>
              </a:rPr>
              <a:t>Orange = Data Movement</a:t>
            </a:r>
          </a:p>
          <a:p>
            <a:r>
              <a:rPr lang="en-US" sz="2133" dirty="0">
                <a:solidFill>
                  <a:schemeClr val="accent4">
                    <a:lumMod val="75000"/>
                  </a:schemeClr>
                </a:solidFill>
              </a:rPr>
              <a:t>Green = Packages</a:t>
            </a:r>
          </a:p>
        </p:txBody>
      </p:sp>
    </p:spTree>
    <p:extLst>
      <p:ext uri="{BB962C8B-B14F-4D97-AF65-F5344CB8AC3E}">
        <p14:creationId xmlns:p14="http://schemas.microsoft.com/office/powerpoint/2010/main" val="563297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Apache Data Ecosystem</a:t>
            </a:r>
          </a:p>
        </p:txBody>
      </p:sp>
      <p:pic>
        <p:nvPicPr>
          <p:cNvPr id="4" name="Picture 2" descr="http://zookeeper.apache.org/images/zookeeper_smal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702" y="2662820"/>
            <a:ext cx="752475" cy="1066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pache Taj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824" y="3158898"/>
            <a:ext cx="42862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qo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01" y="4102936"/>
            <a:ext cx="1438275" cy="438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park.apache.org/images/spark-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2346" y="1518472"/>
            <a:ext cx="1955535" cy="10384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pache Te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9060" y="1643463"/>
            <a:ext cx="2659287" cy="13628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Pi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8132" y="3227463"/>
            <a:ext cx="1025331" cy="14491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Oozi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453" y="4866190"/>
            <a:ext cx="3128677" cy="7352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Apache MRUni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835" y="5638751"/>
            <a:ext cx="2352989" cy="8223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Apache Mesos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7656" y="5383762"/>
            <a:ext cx="201930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descr="http://mahout.apache.org/images/mahout-logo-brudma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99675" y="4626828"/>
            <a:ext cx="4006085" cy="8366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Knox Gatewa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66731" y="4866190"/>
            <a:ext cx="158115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4" descr="http://kafka.apache.org/images/kafka_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19104" y="3562172"/>
            <a:ext cx="714375" cy="1114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6" descr="Apache HBas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589" y="1677252"/>
            <a:ext cx="2543175" cy="6286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8" descr="Apache Ham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60076" y="2381471"/>
            <a:ext cx="2318557" cy="67238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0" descr="Apache Hiv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90554" y="1892040"/>
            <a:ext cx="10858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7"/>
          <a:stretch>
            <a:fillRect/>
          </a:stretch>
        </p:blipFill>
        <p:spPr>
          <a:xfrm>
            <a:off x="9976622" y="3090494"/>
            <a:ext cx="1104996" cy="1196444"/>
          </a:xfrm>
          <a:prstGeom prst="rect">
            <a:avLst/>
          </a:prstGeom>
        </p:spPr>
      </p:pic>
      <p:pic>
        <p:nvPicPr>
          <p:cNvPr id="20" name="Picture 36" descr="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35392" y="4368223"/>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9"/>
          <a:stretch>
            <a:fillRect/>
          </a:stretch>
        </p:blipFill>
        <p:spPr>
          <a:xfrm>
            <a:off x="3162412" y="6252999"/>
            <a:ext cx="2011854" cy="525826"/>
          </a:xfrm>
          <a:prstGeom prst="rect">
            <a:avLst/>
          </a:prstGeom>
        </p:spPr>
      </p:pic>
      <p:pic>
        <p:nvPicPr>
          <p:cNvPr id="22" name="Picture 21"/>
          <p:cNvPicPr>
            <a:picLocks noChangeAspect="1"/>
          </p:cNvPicPr>
          <p:nvPr/>
        </p:nvPicPr>
        <p:blipFill>
          <a:blip r:embed="rId20"/>
          <a:stretch>
            <a:fillRect/>
          </a:stretch>
        </p:blipFill>
        <p:spPr>
          <a:xfrm>
            <a:off x="5457306" y="6191428"/>
            <a:ext cx="2687637" cy="539296"/>
          </a:xfrm>
          <a:prstGeom prst="rect">
            <a:avLst/>
          </a:prstGeom>
        </p:spPr>
      </p:pic>
      <p:pic>
        <p:nvPicPr>
          <p:cNvPr id="23" name="Picture 38" descr="Avr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86491" y="5836153"/>
            <a:ext cx="2523159" cy="7842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0" descr="Ambari"/>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04482" y="5564899"/>
            <a:ext cx="2122968" cy="6368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2" descr="Apache Airavata™"/>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47656" y="2649788"/>
            <a:ext cx="1504188" cy="3429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4" descr="Apache Accumulo ™"/>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50141" y="2457590"/>
            <a:ext cx="1804501" cy="46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1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Extensibility</a:t>
            </a:r>
          </a:p>
        </p:txBody>
      </p:sp>
      <p:pic>
        <p:nvPicPr>
          <p:cNvPr id="4" name="Picture 2" descr="http://tm.durusau.net/wp-content/uploads/2013/10/hadoopst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038" y="2001987"/>
            <a:ext cx="8806056" cy="409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630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Generations of Big Data tools</a:t>
            </a:r>
          </a:p>
        </p:txBody>
      </p:sp>
      <p:pic>
        <p:nvPicPr>
          <p:cNvPr id="4" name="table"/>
          <p:cNvPicPr>
            <a:picLocks noChangeAspect="1"/>
          </p:cNvPicPr>
          <p:nvPr/>
        </p:nvPicPr>
        <p:blipFill>
          <a:blip r:embed="rId2"/>
          <a:stretch>
            <a:fillRect/>
          </a:stretch>
        </p:blipFill>
        <p:spPr>
          <a:xfrm>
            <a:off x="1852612" y="2271548"/>
            <a:ext cx="8229600" cy="3518638"/>
          </a:xfrm>
          <a:prstGeom prst="rect">
            <a:avLst/>
          </a:prstGeom>
        </p:spPr>
      </p:pic>
      <p:pic>
        <p:nvPicPr>
          <p:cNvPr id="5" name="Picture 4" descr="Hadoop_Map_Redu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402" y="2153667"/>
            <a:ext cx="2038859" cy="968782"/>
          </a:xfrm>
          <a:prstGeom prst="rect">
            <a:avLst/>
          </a:prstGeom>
        </p:spPr>
      </p:pic>
      <p:pic>
        <p:nvPicPr>
          <p:cNvPr id="6" name="Picture 5" descr="ApacheTezLogo_lowre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5261" y="2153665"/>
            <a:ext cx="2036258" cy="968784"/>
          </a:xfrm>
          <a:prstGeom prst="rect">
            <a:avLst/>
          </a:prstGeom>
        </p:spPr>
      </p:pic>
      <p:pic>
        <p:nvPicPr>
          <p:cNvPr id="7" name="Picture 6" descr="spa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8801" y="2153667"/>
            <a:ext cx="2055372" cy="968782"/>
          </a:xfrm>
          <a:prstGeom prst="rect">
            <a:avLst/>
          </a:prstGeom>
        </p:spPr>
      </p:pic>
      <p:pic>
        <p:nvPicPr>
          <p:cNvPr id="8" name="Picture 7" descr="Apache Flink.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4173" y="2153669"/>
            <a:ext cx="2118039" cy="968780"/>
          </a:xfrm>
          <a:prstGeom prst="rect">
            <a:avLst/>
          </a:prstGeom>
        </p:spPr>
      </p:pic>
    </p:spTree>
    <p:extLst>
      <p:ext uri="{BB962C8B-B14F-4D97-AF65-F5344CB8AC3E}">
        <p14:creationId xmlns:p14="http://schemas.microsoft.com/office/powerpoint/2010/main" val="959329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AzureML</a:t>
            </a:r>
            <a:endParaRPr lang="en-US" dirty="0"/>
          </a:p>
        </p:txBody>
      </p:sp>
      <p:pic>
        <p:nvPicPr>
          <p:cNvPr id="4" name="Picture 3"/>
          <p:cNvPicPr>
            <a:picLocks noChangeAspect="1"/>
          </p:cNvPicPr>
          <p:nvPr/>
        </p:nvPicPr>
        <p:blipFill>
          <a:blip r:embed="rId3"/>
          <a:stretch>
            <a:fillRect/>
          </a:stretch>
        </p:blipFill>
        <p:spPr>
          <a:xfrm>
            <a:off x="285070" y="1371600"/>
            <a:ext cx="7734647" cy="4138859"/>
          </a:xfrm>
          <a:prstGeom prst="rect">
            <a:avLst/>
          </a:prstGeom>
        </p:spPr>
      </p:pic>
    </p:spTree>
    <p:extLst>
      <p:ext uri="{BB962C8B-B14F-4D97-AF65-F5344CB8AC3E}">
        <p14:creationId xmlns:p14="http://schemas.microsoft.com/office/powerpoint/2010/main" val="2058868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Scaling 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0" y="2093913"/>
            <a:ext cx="5740400" cy="3784600"/>
          </a:xfrm>
          <a:prstGeom prst="rect">
            <a:avLst/>
          </a:prstGeom>
        </p:spPr>
      </p:pic>
    </p:spTree>
    <p:extLst>
      <p:ext uri="{BB962C8B-B14F-4D97-AF65-F5344CB8AC3E}">
        <p14:creationId xmlns:p14="http://schemas.microsoft.com/office/powerpoint/2010/main" val="243878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Apache Storm</a:t>
            </a:r>
          </a:p>
        </p:txBody>
      </p:sp>
      <p:pic>
        <p:nvPicPr>
          <p:cNvPr id="4" name="Picture 2" descr="http://storm.incubator.apache.org/images/topolog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086" y="1883128"/>
            <a:ext cx="3986190" cy="28083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hochul.net/blog/wp-content/uploads/2012/12/strom_topolog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422" y="3467304"/>
            <a:ext cx="4492252" cy="275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399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314325"/>
            <a:ext cx="3932237" cy="614362"/>
          </a:xfrm>
        </p:spPr>
        <p:txBody>
          <a:bodyPr/>
          <a:lstStyle/>
          <a:p>
            <a:r>
              <a:rPr lang="en-US" dirty="0"/>
              <a:t>Storm (real time)</a:t>
            </a:r>
          </a:p>
        </p:txBody>
      </p:sp>
      <p:sp>
        <p:nvSpPr>
          <p:cNvPr id="3" name="Text Placeholder 2"/>
          <p:cNvSpPr>
            <a:spLocks noGrp="1"/>
          </p:cNvSpPr>
          <p:nvPr>
            <p:ph type="body" sz="half" idx="2"/>
          </p:nvPr>
        </p:nvSpPr>
        <p:spPr>
          <a:xfrm>
            <a:off x="839788" y="1171575"/>
            <a:ext cx="10575925" cy="4697413"/>
          </a:xfrm>
        </p:spPr>
        <p:txBody>
          <a:bodyPr>
            <a:noAutofit/>
          </a:bodyPr>
          <a:lstStyle/>
          <a:p>
            <a:r>
              <a:rPr lang="en-US" sz="1500" i="1" dirty="0" err="1">
                <a:latin typeface="+mn-lt"/>
              </a:rPr>
              <a:t>TridentTopology</a:t>
            </a:r>
            <a:r>
              <a:rPr lang="en-US" sz="1500" i="1" dirty="0">
                <a:latin typeface="+mn-lt"/>
              </a:rPr>
              <a:t> topology = new </a:t>
            </a:r>
            <a:r>
              <a:rPr lang="en-US" sz="1500" i="1" dirty="0" err="1">
                <a:latin typeface="+mn-lt"/>
              </a:rPr>
              <a:t>TridentTopology</a:t>
            </a:r>
            <a:r>
              <a:rPr lang="en-US" sz="1500" i="1" dirty="0">
                <a:latin typeface="+mn-lt"/>
              </a:rPr>
              <a:t>();        </a:t>
            </a:r>
          </a:p>
          <a:p>
            <a:r>
              <a:rPr lang="en-US" sz="1500" i="1" dirty="0" err="1">
                <a:latin typeface="+mn-lt"/>
              </a:rPr>
              <a:t>TridentState</a:t>
            </a:r>
            <a:r>
              <a:rPr lang="en-US" sz="1500" i="1" dirty="0">
                <a:latin typeface="+mn-lt"/>
              </a:rPr>
              <a:t> </a:t>
            </a:r>
            <a:r>
              <a:rPr lang="en-US" sz="1500" i="1" dirty="0" err="1">
                <a:latin typeface="+mn-lt"/>
              </a:rPr>
              <a:t>wordCounts</a:t>
            </a:r>
            <a:r>
              <a:rPr lang="en-US" sz="1500" i="1" dirty="0">
                <a:latin typeface="+mn-lt"/>
              </a:rPr>
              <a:t> =</a:t>
            </a:r>
          </a:p>
          <a:p>
            <a:r>
              <a:rPr lang="en-US" sz="1500" i="1" dirty="0" err="1">
                <a:latin typeface="+mn-lt"/>
              </a:rPr>
              <a:t>topology.newStream</a:t>
            </a:r>
            <a:r>
              <a:rPr lang="en-US" sz="1500" i="1" dirty="0">
                <a:latin typeface="+mn-lt"/>
              </a:rPr>
              <a:t>("spout1", spout)</a:t>
            </a:r>
          </a:p>
          <a:p>
            <a:r>
              <a:rPr lang="en-US" sz="1500" i="1" dirty="0">
                <a:latin typeface="+mn-lt"/>
              </a:rPr>
              <a:t>       .each(new Fields("sentence"), new Split(), new Fields("word"))</a:t>
            </a:r>
          </a:p>
          <a:p>
            <a:r>
              <a:rPr lang="en-US" sz="1500" i="1" dirty="0">
                <a:latin typeface="+mn-lt"/>
              </a:rPr>
              <a:t>       .</a:t>
            </a:r>
            <a:r>
              <a:rPr lang="en-US" sz="1500" i="1" dirty="0" err="1">
                <a:latin typeface="+mn-lt"/>
              </a:rPr>
              <a:t>groupBy</a:t>
            </a:r>
            <a:r>
              <a:rPr lang="en-US" sz="1500" i="1" dirty="0">
                <a:latin typeface="+mn-lt"/>
              </a:rPr>
              <a:t>(new Fields("word"))</a:t>
            </a:r>
          </a:p>
          <a:p>
            <a:r>
              <a:rPr lang="en-US" sz="1500" i="1" dirty="0">
                <a:latin typeface="+mn-lt"/>
              </a:rPr>
              <a:t>       .</a:t>
            </a:r>
            <a:r>
              <a:rPr lang="en-US" sz="1500" i="1" dirty="0" err="1">
                <a:latin typeface="+mn-lt"/>
              </a:rPr>
              <a:t>persistentAggregate</a:t>
            </a:r>
            <a:r>
              <a:rPr lang="en-US" sz="1500" i="1" dirty="0">
                <a:latin typeface="+mn-lt"/>
              </a:rPr>
              <a:t>(new </a:t>
            </a:r>
            <a:r>
              <a:rPr lang="en-US" sz="1500" i="1" dirty="0" err="1">
                <a:latin typeface="+mn-lt"/>
              </a:rPr>
              <a:t>MemoryMapState.Factory</a:t>
            </a:r>
            <a:r>
              <a:rPr lang="en-US" sz="1500" i="1" dirty="0">
                <a:latin typeface="+mn-lt"/>
              </a:rPr>
              <a:t>(), new Count(), new Fields("count"))                </a:t>
            </a:r>
          </a:p>
          <a:p>
            <a:r>
              <a:rPr lang="en-US" sz="1500" i="1" dirty="0">
                <a:latin typeface="+mn-lt"/>
              </a:rPr>
              <a:t>       .</a:t>
            </a:r>
            <a:r>
              <a:rPr lang="en-US" sz="1500" i="1" dirty="0" err="1">
                <a:latin typeface="+mn-lt"/>
              </a:rPr>
              <a:t>parallelismHint</a:t>
            </a:r>
            <a:r>
              <a:rPr lang="en-US" sz="1500" i="1" dirty="0">
                <a:latin typeface="+mn-lt"/>
              </a:rPr>
              <a:t>(6);</a:t>
            </a:r>
          </a:p>
          <a:p>
            <a:endParaRPr lang="en-US" sz="1500" i="1" dirty="0">
              <a:latin typeface="+mn-lt"/>
            </a:endParaRPr>
          </a:p>
          <a:p>
            <a:r>
              <a:rPr lang="en-US" sz="1500" i="1" dirty="0">
                <a:latin typeface="+mn-lt"/>
              </a:rPr>
              <a:t>public class Split extends </a:t>
            </a:r>
            <a:r>
              <a:rPr lang="en-US" sz="1500" i="1" dirty="0" err="1">
                <a:latin typeface="+mn-lt"/>
              </a:rPr>
              <a:t>BaseFunction</a:t>
            </a:r>
            <a:r>
              <a:rPr lang="en-US" sz="1500" i="1" dirty="0">
                <a:latin typeface="+mn-lt"/>
              </a:rPr>
              <a:t> {</a:t>
            </a:r>
          </a:p>
          <a:p>
            <a:r>
              <a:rPr lang="en-US" sz="1500" i="1" dirty="0">
                <a:latin typeface="+mn-lt"/>
              </a:rPr>
              <a:t>   public void execute(</a:t>
            </a:r>
            <a:r>
              <a:rPr lang="en-US" sz="1500" i="1" dirty="0" err="1">
                <a:latin typeface="+mn-lt"/>
              </a:rPr>
              <a:t>TridentTuple</a:t>
            </a:r>
            <a:r>
              <a:rPr lang="en-US" sz="1500" i="1" dirty="0">
                <a:latin typeface="+mn-lt"/>
              </a:rPr>
              <a:t> tuple, </a:t>
            </a:r>
            <a:r>
              <a:rPr lang="en-US" sz="1500" i="1" dirty="0" err="1">
                <a:latin typeface="+mn-lt"/>
              </a:rPr>
              <a:t>TridentCollector</a:t>
            </a:r>
            <a:r>
              <a:rPr lang="en-US" sz="1500" i="1" dirty="0">
                <a:latin typeface="+mn-lt"/>
              </a:rPr>
              <a:t> collector) {</a:t>
            </a:r>
          </a:p>
          <a:p>
            <a:r>
              <a:rPr lang="en-US" sz="1500" i="1" dirty="0">
                <a:latin typeface="+mn-lt"/>
              </a:rPr>
              <a:t>       String sentence = </a:t>
            </a:r>
            <a:r>
              <a:rPr lang="en-US" sz="1500" i="1" dirty="0" err="1">
                <a:latin typeface="+mn-lt"/>
              </a:rPr>
              <a:t>tuple.getString</a:t>
            </a:r>
            <a:r>
              <a:rPr lang="en-US" sz="1500" i="1" dirty="0">
                <a:latin typeface="+mn-lt"/>
              </a:rPr>
              <a:t>(0);</a:t>
            </a:r>
          </a:p>
          <a:p>
            <a:r>
              <a:rPr lang="en-US" sz="1500" i="1" dirty="0">
                <a:latin typeface="+mn-lt"/>
              </a:rPr>
              <a:t>       for(String word: </a:t>
            </a:r>
            <a:r>
              <a:rPr lang="en-US" sz="1500" i="1" dirty="0" err="1">
                <a:latin typeface="+mn-lt"/>
              </a:rPr>
              <a:t>sentence.split</a:t>
            </a:r>
            <a:r>
              <a:rPr lang="en-US" sz="1500" i="1" dirty="0">
                <a:latin typeface="+mn-lt"/>
              </a:rPr>
              <a:t>(" ")) {</a:t>
            </a:r>
          </a:p>
          <a:p>
            <a:r>
              <a:rPr lang="en-US" sz="1500" i="1" dirty="0">
                <a:latin typeface="+mn-lt"/>
              </a:rPr>
              <a:t>           </a:t>
            </a:r>
            <a:r>
              <a:rPr lang="en-US" sz="1500" i="1" dirty="0" err="1">
                <a:latin typeface="+mn-lt"/>
              </a:rPr>
              <a:t>collector.emit</a:t>
            </a:r>
            <a:r>
              <a:rPr lang="en-US" sz="1500" i="1" dirty="0">
                <a:latin typeface="+mn-lt"/>
              </a:rPr>
              <a:t>(new Values(word));                </a:t>
            </a:r>
          </a:p>
          <a:p>
            <a:r>
              <a:rPr lang="en-US" sz="1500" i="1" dirty="0">
                <a:latin typeface="+mn-lt"/>
              </a:rPr>
              <a:t>       }</a:t>
            </a:r>
          </a:p>
          <a:p>
            <a:r>
              <a:rPr lang="en-US" sz="1500" i="1" dirty="0">
                <a:latin typeface="+mn-lt"/>
              </a:rPr>
              <a:t>   }</a:t>
            </a:r>
          </a:p>
          <a:p>
            <a:r>
              <a:rPr lang="en-US" sz="1500" i="1" dirty="0">
                <a:latin typeface="+mn-lt"/>
              </a:rPr>
              <a:t>}</a:t>
            </a:r>
          </a:p>
        </p:txBody>
      </p:sp>
    </p:spTree>
    <p:extLst>
      <p:ext uri="{BB962C8B-B14F-4D97-AF65-F5344CB8AC3E}">
        <p14:creationId xmlns:p14="http://schemas.microsoft.com/office/powerpoint/2010/main" val="80022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3314" name="Picture 2" descr="1. Learn it when you can’t code it&#10;2. Learn it when you can’t scale it&#10;3. Learn it when you have to adapt/personalize&#10;4. 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0"/>
            <a:ext cx="121877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6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Apache Spark</a:t>
            </a:r>
          </a:p>
        </p:txBody>
      </p:sp>
      <p:sp>
        <p:nvSpPr>
          <p:cNvPr id="4" name="Rounded Rectangle 3"/>
          <p:cNvSpPr/>
          <p:nvPr/>
        </p:nvSpPr>
        <p:spPr>
          <a:xfrm>
            <a:off x="2694083" y="2969754"/>
            <a:ext cx="2239347" cy="1306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Apache Spark</a:t>
            </a:r>
          </a:p>
        </p:txBody>
      </p:sp>
      <p:sp>
        <p:nvSpPr>
          <p:cNvPr id="5" name="Rounded Rectangle 4"/>
          <p:cNvSpPr/>
          <p:nvPr/>
        </p:nvSpPr>
        <p:spPr>
          <a:xfrm>
            <a:off x="454736" y="5156228"/>
            <a:ext cx="2239347" cy="1306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Standalone</a:t>
            </a:r>
          </a:p>
          <a:p>
            <a:pPr algn="ctr"/>
            <a:r>
              <a:rPr lang="en-GB" dirty="0"/>
              <a:t>YARN</a:t>
            </a:r>
          </a:p>
          <a:p>
            <a:pPr algn="ctr"/>
            <a:r>
              <a:rPr lang="en-GB" dirty="0" err="1"/>
              <a:t>Mesos</a:t>
            </a:r>
            <a:endParaRPr lang="en-GB" dirty="0"/>
          </a:p>
        </p:txBody>
      </p:sp>
      <p:sp>
        <p:nvSpPr>
          <p:cNvPr id="6" name="Rounded Rectangle 5"/>
          <p:cNvSpPr/>
          <p:nvPr/>
        </p:nvSpPr>
        <p:spPr>
          <a:xfrm>
            <a:off x="4933430" y="5156228"/>
            <a:ext cx="2239347" cy="1306286"/>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HDFS</a:t>
            </a:r>
          </a:p>
        </p:txBody>
      </p:sp>
      <p:cxnSp>
        <p:nvCxnSpPr>
          <p:cNvPr id="7" name="Straight Arrow Connector 6"/>
          <p:cNvCxnSpPr>
            <a:stCxn id="4" idx="2"/>
            <a:endCxn id="5" idx="0"/>
          </p:cNvCxnSpPr>
          <p:nvPr/>
        </p:nvCxnSpPr>
        <p:spPr>
          <a:xfrm flipH="1">
            <a:off x="1574410" y="4276040"/>
            <a:ext cx="2239347" cy="880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a:endCxn id="6" idx="1"/>
          </p:cNvCxnSpPr>
          <p:nvPr/>
        </p:nvCxnSpPr>
        <p:spPr>
          <a:xfrm>
            <a:off x="2694083" y="5809371"/>
            <a:ext cx="2239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a:endCxn id="6" idx="0"/>
          </p:cNvCxnSpPr>
          <p:nvPr/>
        </p:nvCxnSpPr>
        <p:spPr>
          <a:xfrm>
            <a:off x="3813757" y="4276040"/>
            <a:ext cx="2239347" cy="880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2" descr="https://www.safaribooksonline.com/library/view/learning-spark/9781449359034/images/spark-stack-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1812" y="1890895"/>
            <a:ext cx="5507288" cy="282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439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314325"/>
            <a:ext cx="3932237" cy="614362"/>
          </a:xfrm>
        </p:spPr>
        <p:txBody>
          <a:bodyPr/>
          <a:lstStyle/>
          <a:p>
            <a:r>
              <a:rPr lang="en-US" dirty="0"/>
              <a:t>Spark (micro batch)</a:t>
            </a:r>
          </a:p>
        </p:txBody>
      </p:sp>
      <p:sp>
        <p:nvSpPr>
          <p:cNvPr id="3" name="Text Placeholder 2"/>
          <p:cNvSpPr>
            <a:spLocks noGrp="1"/>
          </p:cNvSpPr>
          <p:nvPr>
            <p:ph type="body" sz="half" idx="2"/>
          </p:nvPr>
        </p:nvSpPr>
        <p:spPr>
          <a:xfrm>
            <a:off x="839788" y="1171575"/>
            <a:ext cx="10575925" cy="4697413"/>
          </a:xfrm>
        </p:spPr>
        <p:txBody>
          <a:bodyPr/>
          <a:lstStyle/>
          <a:p>
            <a:r>
              <a:rPr lang="en-US" i="1" dirty="0" err="1"/>
              <a:t>val</a:t>
            </a:r>
            <a:r>
              <a:rPr lang="en-US" i="1" dirty="0"/>
              <a:t> </a:t>
            </a:r>
            <a:r>
              <a:rPr lang="en-US" i="1" dirty="0" err="1"/>
              <a:t>ssc</a:t>
            </a:r>
            <a:r>
              <a:rPr lang="en-US" i="1" dirty="0"/>
              <a:t> = new </a:t>
            </a:r>
            <a:r>
              <a:rPr lang="en-US" i="1" dirty="0" err="1"/>
              <a:t>StreamingContext</a:t>
            </a:r>
            <a:r>
              <a:rPr lang="en-US" i="1" dirty="0"/>
              <a:t>(</a:t>
            </a:r>
            <a:r>
              <a:rPr lang="en-US" i="1" dirty="0" err="1"/>
              <a:t>sc</a:t>
            </a:r>
            <a:r>
              <a:rPr lang="en-US" i="1" dirty="0"/>
              <a:t>, Seconds(15))</a:t>
            </a:r>
          </a:p>
          <a:p>
            <a:endParaRPr lang="en-US" i="1" dirty="0"/>
          </a:p>
          <a:p>
            <a:r>
              <a:rPr lang="en-US" i="1" dirty="0" err="1"/>
              <a:t>ssc.checkpoint</a:t>
            </a:r>
            <a:r>
              <a:rPr lang="en-US" i="1" dirty="0"/>
              <a:t>("./checkpoint")</a:t>
            </a:r>
          </a:p>
          <a:p>
            <a:endParaRPr lang="en-US" i="1" dirty="0"/>
          </a:p>
          <a:p>
            <a:r>
              <a:rPr lang="en-US" i="1" dirty="0" err="1"/>
              <a:t>val</a:t>
            </a:r>
            <a:r>
              <a:rPr lang="en-US" i="1" dirty="0"/>
              <a:t> total = </a:t>
            </a:r>
            <a:r>
              <a:rPr lang="en-US" i="1" dirty="0" err="1"/>
              <a:t>sc.accumulator</a:t>
            </a:r>
            <a:r>
              <a:rPr lang="en-US" i="1" dirty="0"/>
              <a:t>(0, "Total")</a:t>
            </a:r>
          </a:p>
          <a:p>
            <a:r>
              <a:rPr lang="en-US" i="1" dirty="0" err="1"/>
              <a:t>val</a:t>
            </a:r>
            <a:r>
              <a:rPr lang="en-US" i="1" dirty="0"/>
              <a:t> current = </a:t>
            </a:r>
            <a:r>
              <a:rPr lang="en-US" i="1" dirty="0" err="1"/>
              <a:t>sc.accumulator</a:t>
            </a:r>
            <a:r>
              <a:rPr lang="en-US" i="1" dirty="0"/>
              <a:t>(0, "Current")</a:t>
            </a:r>
          </a:p>
          <a:p>
            <a:endParaRPr lang="en-US" i="1" dirty="0"/>
          </a:p>
          <a:p>
            <a:r>
              <a:rPr lang="en-US" i="1" dirty="0" err="1"/>
              <a:t>val</a:t>
            </a:r>
            <a:r>
              <a:rPr lang="en-US" i="1" dirty="0"/>
              <a:t> </a:t>
            </a:r>
            <a:r>
              <a:rPr lang="en-US" i="1" dirty="0" err="1"/>
              <a:t>eventHubsStream</a:t>
            </a:r>
            <a:r>
              <a:rPr lang="en-US" i="1" dirty="0"/>
              <a:t> = </a:t>
            </a:r>
            <a:r>
              <a:rPr lang="en-US" i="1" dirty="0" err="1"/>
              <a:t>EventHubsUtils.createUnionStream</a:t>
            </a:r>
            <a:r>
              <a:rPr lang="en-US" i="1" dirty="0"/>
              <a:t>(</a:t>
            </a:r>
            <a:r>
              <a:rPr lang="en-US" i="1" dirty="0" err="1"/>
              <a:t>ssc</a:t>
            </a:r>
            <a:r>
              <a:rPr lang="en-US" i="1" dirty="0"/>
              <a:t>, </a:t>
            </a:r>
            <a:r>
              <a:rPr lang="en-US" i="1" dirty="0" err="1"/>
              <a:t>eventHubsParameters</a:t>
            </a:r>
            <a:r>
              <a:rPr lang="en-US" i="1" dirty="0"/>
              <a:t>)</a:t>
            </a:r>
          </a:p>
          <a:p>
            <a:endParaRPr lang="en-US" i="1" dirty="0"/>
          </a:p>
          <a:p>
            <a:r>
              <a:rPr lang="en-US" i="1" dirty="0" err="1"/>
              <a:t>val</a:t>
            </a:r>
            <a:r>
              <a:rPr lang="en-US" i="1" dirty="0"/>
              <a:t> mapped = </a:t>
            </a:r>
            <a:r>
              <a:rPr lang="en-US" i="1" dirty="0" err="1"/>
              <a:t>eventHubsStream.map</a:t>
            </a:r>
            <a:r>
              <a:rPr lang="en-US" i="1" dirty="0"/>
              <a:t> { bytes =&gt;</a:t>
            </a:r>
          </a:p>
          <a:p>
            <a:r>
              <a:rPr lang="en-US" i="1" dirty="0"/>
              <a:t>	</a:t>
            </a:r>
            <a:r>
              <a:rPr lang="en-US" i="1" dirty="0" err="1"/>
              <a:t>val</a:t>
            </a:r>
            <a:r>
              <a:rPr lang="en-US" i="1" dirty="0"/>
              <a:t> </a:t>
            </a:r>
            <a:r>
              <a:rPr lang="en-US" i="1" dirty="0" err="1"/>
              <a:t>tweetLine</a:t>
            </a:r>
            <a:r>
              <a:rPr lang="en-US" i="1" dirty="0"/>
              <a:t> = (new String(bytes)).split(",")	</a:t>
            </a:r>
          </a:p>
          <a:p>
            <a:r>
              <a:rPr lang="en-US" i="1" dirty="0"/>
              <a:t>	Tweets(</a:t>
            </a:r>
            <a:r>
              <a:rPr lang="en-US" i="1" dirty="0" err="1"/>
              <a:t>tweetLine</a:t>
            </a:r>
            <a:r>
              <a:rPr lang="en-US" i="1" dirty="0"/>
              <a:t>(0).</a:t>
            </a:r>
            <a:r>
              <a:rPr lang="en-US" i="1" dirty="0" err="1"/>
              <a:t>toInt</a:t>
            </a:r>
            <a:r>
              <a:rPr lang="en-US" i="1" dirty="0"/>
              <a:t>, </a:t>
            </a:r>
            <a:r>
              <a:rPr lang="en-US" i="1" dirty="0" err="1"/>
              <a:t>tweetLine</a:t>
            </a:r>
            <a:r>
              <a:rPr lang="en-US" i="1" dirty="0"/>
              <a:t>(1).</a:t>
            </a:r>
            <a:r>
              <a:rPr lang="en-US" i="1" dirty="0" err="1"/>
              <a:t>toDouble</a:t>
            </a:r>
            <a:r>
              <a:rPr lang="en-US" i="1" dirty="0"/>
              <a:t>, </a:t>
            </a:r>
            <a:r>
              <a:rPr lang="en-US" i="1" dirty="0" err="1"/>
              <a:t>tweetLine</a:t>
            </a:r>
            <a:r>
              <a:rPr lang="en-US" i="1" dirty="0"/>
              <a:t>(2), </a:t>
            </a:r>
            <a:r>
              <a:rPr lang="en-US" i="1" dirty="0" err="1"/>
              <a:t>tweetLine</a:t>
            </a:r>
            <a:r>
              <a:rPr lang="en-US" i="1" dirty="0"/>
              <a:t>(3))</a:t>
            </a:r>
          </a:p>
          <a:p>
            <a:r>
              <a:rPr lang="en-US" i="1" dirty="0"/>
              <a:t>}</a:t>
            </a:r>
          </a:p>
        </p:txBody>
      </p:sp>
    </p:spTree>
    <p:extLst>
      <p:ext uri="{BB962C8B-B14F-4D97-AF65-F5344CB8AC3E}">
        <p14:creationId xmlns:p14="http://schemas.microsoft.com/office/powerpoint/2010/main" val="1009923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Lake</a:t>
            </a:r>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p>
          </p:txBody>
        </p:sp>
      </p:grpSp>
      <p:cxnSp>
        <p:nvCxnSpPr>
          <p:cNvPr id="8" name="Straight Arrow Connector 7"/>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a:gradFill>
                  <a:gsLst>
                    <a:gs pos="77483">
                      <a:srgbClr val="FFFFFF"/>
                    </a:gs>
                    <a:gs pos="62252">
                      <a:srgbClr val="FFFFFF"/>
                    </a:gs>
                  </a:gsLst>
                  <a:lin ang="5400000" scaled="0"/>
                </a:gradFill>
              </a:rPr>
              <a:t>Microsoft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Revolution-R</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2" name="TextBox 11"/>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a:solidFill>
                  <a:srgbClr val="CDCCCB"/>
                </a:solidFill>
              </a:rPr>
              <a:t>Other analytic solutions</a:t>
            </a:r>
            <a:endParaRPr lang="en-US" b="1" spc="-30" dirty="0">
              <a:solidFill>
                <a:srgbClr val="CDCCCB"/>
              </a:solidFill>
            </a:endParaRPr>
          </a:p>
        </p:txBody>
      </p:sp>
      <p:grpSp>
        <p:nvGrpSpPr>
          <p:cNvPr id="13" name="Group 12"/>
          <p:cNvGrpSpPr/>
          <p:nvPr/>
        </p:nvGrpSpPr>
        <p:grpSpPr>
          <a:xfrm>
            <a:off x="8345175" y="2294833"/>
            <a:ext cx="2639969" cy="2186785"/>
            <a:chOff x="8345175" y="2264398"/>
            <a:chExt cx="2639969" cy="2186785"/>
          </a:xfrm>
        </p:grpSpPr>
        <p:pic>
          <p:nvPicPr>
            <p:cNvPr id="14" name="Picture 13"/>
            <p:cNvPicPr>
              <a:picLocks noChangeAspect="1"/>
            </p:cNvPicPr>
            <p:nvPr/>
          </p:nvPicPr>
          <p:blipFill>
            <a:blip r:embed="rId2"/>
            <a:stretch>
              <a:fillRect/>
            </a:stretch>
          </p:blipFill>
          <p:spPr>
            <a:xfrm>
              <a:off x="8345175" y="2264398"/>
              <a:ext cx="2639969" cy="2186785"/>
            </a:xfrm>
            <a:prstGeom prst="rect">
              <a:avLst/>
            </a:prstGeom>
          </p:spPr>
        </p:pic>
        <p:sp>
          <p:nvSpPr>
            <p:cNvPr id="15" name="TextBox 14"/>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a:solidFill>
                    <a:srgbClr val="515151"/>
                  </a:solidFill>
                  <a:latin typeface="Segoe UI Semibold" panose="020B0702040204020203" pitchFamily="34" charset="0"/>
                  <a:cs typeface="Segoe UI Semibold" panose="020B0702040204020203" pitchFamily="34" charset="0"/>
                </a:rPr>
                <a:t>SQL Data</a:t>
              </a:r>
              <a:br>
                <a:rPr lang="en-US" spc="-100" dirty="0">
                  <a:solidFill>
                    <a:srgbClr val="515151"/>
                  </a:solidFill>
                  <a:latin typeface="Segoe UI Semibold" panose="020B0702040204020203" pitchFamily="34" charset="0"/>
                  <a:cs typeface="Segoe UI Semibold" panose="020B0702040204020203" pitchFamily="34" charset="0"/>
                </a:rPr>
              </a:br>
              <a:r>
                <a:rPr lang="en-US" spc="-100" dirty="0">
                  <a:solidFill>
                    <a:srgbClr val="515151"/>
                  </a:solidFill>
                  <a:latin typeface="Segoe UI Semibold" panose="020B0702040204020203" pitchFamily="34" charset="0"/>
                  <a:cs typeface="Segoe UI Semibold" panose="020B0702040204020203" pitchFamily="34" charset="0"/>
                </a:rPr>
                <a:t>Warehouse</a:t>
              </a:r>
            </a:p>
          </p:txBody>
        </p:sp>
      </p:grpSp>
      <p:grpSp>
        <p:nvGrpSpPr>
          <p:cNvPr id="16" name="Group 15"/>
          <p:cNvGrpSpPr/>
          <p:nvPr/>
        </p:nvGrpSpPr>
        <p:grpSpPr>
          <a:xfrm>
            <a:off x="656872" y="2294833"/>
            <a:ext cx="2099907" cy="2099906"/>
            <a:chOff x="656872" y="2294833"/>
            <a:chExt cx="2099907" cy="2099906"/>
          </a:xfrm>
        </p:grpSpPr>
        <p:sp>
          <p:nvSpPr>
            <p:cNvPr id="17" name="TextBox 16"/>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a:gradFill>
                    <a:gsLst>
                      <a:gs pos="77483">
                        <a:srgbClr val="FFFFFF"/>
                      </a:gs>
                      <a:gs pos="62252">
                        <a:srgbClr val="FFFFFF"/>
                      </a:gs>
                    </a:gsLst>
                    <a:lin ang="5400000" scaled="0"/>
                  </a:gradFill>
                </a:rPr>
                <a:t>HDInsight</a:t>
              </a:r>
              <a:br>
                <a:rPr lang="en-US" spc="-30" dirty="0">
                  <a:gradFill>
                    <a:gsLst>
                      <a:gs pos="77483">
                        <a:srgbClr val="FFFFFF"/>
                      </a:gs>
                      <a:gs pos="62252">
                        <a:srgbClr val="FFFFFF"/>
                      </a:gs>
                    </a:gsLst>
                    <a:lin ang="5400000" scaled="0"/>
                  </a:gradFill>
                </a:rPr>
              </a:br>
              <a:r>
                <a:rPr lang="en-US" spc="-30" dirty="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8" name="Picture 17"/>
            <p:cNvPicPr>
              <a:picLocks noChangeAspect="1"/>
            </p:cNvPicPr>
            <p:nvPr/>
          </p:nvPicPr>
          <p:blipFill>
            <a:blip r:embed="rId3"/>
            <a:stretch>
              <a:fillRect/>
            </a:stretch>
          </p:blipFill>
          <p:spPr>
            <a:xfrm>
              <a:off x="1263482" y="2651880"/>
              <a:ext cx="1042396" cy="768252"/>
            </a:xfrm>
            <a:prstGeom prst="rect">
              <a:avLst/>
            </a:prstGeom>
          </p:spPr>
        </p:pic>
      </p:grpSp>
      <p:grpSp>
        <p:nvGrpSpPr>
          <p:cNvPr id="19" name="Group 18"/>
          <p:cNvGrpSpPr/>
          <p:nvPr/>
        </p:nvGrpSpPr>
        <p:grpSpPr>
          <a:xfrm>
            <a:off x="126441" y="6607900"/>
            <a:ext cx="12117274" cy="485114"/>
            <a:chOff x="183711" y="6390864"/>
            <a:chExt cx="12347348" cy="494325"/>
          </a:xfrm>
        </p:grpSpPr>
        <p:pic>
          <p:nvPicPr>
            <p:cNvPr id="20" name="Picture 19"/>
            <p:cNvPicPr>
              <a:picLocks noChangeAspect="1"/>
            </p:cNvPicPr>
            <p:nvPr/>
          </p:nvPicPr>
          <p:blipFill>
            <a:blip r:embed="rId4"/>
            <a:stretch>
              <a:fillRect/>
            </a:stretch>
          </p:blipFill>
          <p:spPr>
            <a:xfrm>
              <a:off x="183711" y="6390864"/>
              <a:ext cx="1354667" cy="494325"/>
            </a:xfrm>
            <a:prstGeom prst="rect">
              <a:avLst/>
            </a:prstGeom>
          </p:spPr>
        </p:pic>
        <p:pic>
          <p:nvPicPr>
            <p:cNvPr id="21" name="Picture 20"/>
            <p:cNvPicPr>
              <a:picLocks noChangeAspect="1"/>
            </p:cNvPicPr>
            <p:nvPr/>
          </p:nvPicPr>
          <p:blipFill>
            <a:blip r:embed="rId4"/>
            <a:stretch>
              <a:fillRect/>
            </a:stretch>
          </p:blipFill>
          <p:spPr>
            <a:xfrm>
              <a:off x="1754094" y="6390864"/>
              <a:ext cx="1354667" cy="494325"/>
            </a:xfrm>
            <a:prstGeom prst="rect">
              <a:avLst/>
            </a:prstGeom>
          </p:spPr>
        </p:pic>
        <p:pic>
          <p:nvPicPr>
            <p:cNvPr id="22" name="Picture 21"/>
            <p:cNvPicPr>
              <a:picLocks noChangeAspect="1"/>
            </p:cNvPicPr>
            <p:nvPr/>
          </p:nvPicPr>
          <p:blipFill>
            <a:blip r:embed="rId4"/>
            <a:stretch>
              <a:fillRect/>
            </a:stretch>
          </p:blipFill>
          <p:spPr>
            <a:xfrm>
              <a:off x="3324477" y="6390864"/>
              <a:ext cx="1354667" cy="494325"/>
            </a:xfrm>
            <a:prstGeom prst="rect">
              <a:avLst/>
            </a:prstGeom>
          </p:spPr>
        </p:pic>
        <p:pic>
          <p:nvPicPr>
            <p:cNvPr id="23" name="Picture 22"/>
            <p:cNvPicPr>
              <a:picLocks noChangeAspect="1"/>
            </p:cNvPicPr>
            <p:nvPr/>
          </p:nvPicPr>
          <p:blipFill>
            <a:blip r:embed="rId4"/>
            <a:stretch>
              <a:fillRect/>
            </a:stretch>
          </p:blipFill>
          <p:spPr>
            <a:xfrm>
              <a:off x="4894860" y="6390864"/>
              <a:ext cx="1354667" cy="494325"/>
            </a:xfrm>
            <a:prstGeom prst="rect">
              <a:avLst/>
            </a:prstGeom>
          </p:spPr>
        </p:pic>
        <p:pic>
          <p:nvPicPr>
            <p:cNvPr id="24" name="Picture 23"/>
            <p:cNvPicPr>
              <a:picLocks noChangeAspect="1"/>
            </p:cNvPicPr>
            <p:nvPr/>
          </p:nvPicPr>
          <p:blipFill>
            <a:blip r:embed="rId4"/>
            <a:stretch>
              <a:fillRect/>
            </a:stretch>
          </p:blipFill>
          <p:spPr>
            <a:xfrm>
              <a:off x="6465243" y="6390864"/>
              <a:ext cx="1354667" cy="494325"/>
            </a:xfrm>
            <a:prstGeom prst="rect">
              <a:avLst/>
            </a:prstGeom>
          </p:spPr>
        </p:pic>
        <p:pic>
          <p:nvPicPr>
            <p:cNvPr id="25" name="Picture 24"/>
            <p:cNvPicPr>
              <a:picLocks noChangeAspect="1"/>
            </p:cNvPicPr>
            <p:nvPr/>
          </p:nvPicPr>
          <p:blipFill>
            <a:blip r:embed="rId4"/>
            <a:stretch>
              <a:fillRect/>
            </a:stretch>
          </p:blipFill>
          <p:spPr>
            <a:xfrm>
              <a:off x="8035626" y="6390864"/>
              <a:ext cx="1354667" cy="494325"/>
            </a:xfrm>
            <a:prstGeom prst="rect">
              <a:avLst/>
            </a:prstGeom>
          </p:spPr>
        </p:pic>
        <p:pic>
          <p:nvPicPr>
            <p:cNvPr id="26" name="Picture 25"/>
            <p:cNvPicPr>
              <a:picLocks noChangeAspect="1"/>
            </p:cNvPicPr>
            <p:nvPr/>
          </p:nvPicPr>
          <p:blipFill>
            <a:blip r:embed="rId4"/>
            <a:stretch>
              <a:fillRect/>
            </a:stretch>
          </p:blipFill>
          <p:spPr>
            <a:xfrm>
              <a:off x="9606009" y="6390864"/>
              <a:ext cx="1354667" cy="494325"/>
            </a:xfrm>
            <a:prstGeom prst="rect">
              <a:avLst/>
            </a:prstGeom>
          </p:spPr>
        </p:pic>
        <p:pic>
          <p:nvPicPr>
            <p:cNvPr id="27" name="Picture 26"/>
            <p:cNvPicPr>
              <a:picLocks noChangeAspect="1"/>
            </p:cNvPicPr>
            <p:nvPr/>
          </p:nvPicPr>
          <p:blipFill>
            <a:blip r:embed="rId4"/>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71745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down)">
                                      <p:cBhvr>
                                        <p:cTn id="30" dur="500"/>
                                        <p:tgtEl>
                                          <p:spTgt spid="8"/>
                                        </p:tgtEl>
                                      </p:cBhvr>
                                    </p:animEffect>
                                  </p:childTnLst>
                                </p:cTn>
                              </p:par>
                              <p:par>
                                <p:cTn id="31" presetID="12" presetClass="entr" presetSubtype="1"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p:tgtEl>
                                          <p:spTgt spid="9"/>
                                        </p:tgtEl>
                                        <p:attrNameLst>
                                          <p:attrName>ppt_y</p:attrName>
                                        </p:attrNameLst>
                                      </p:cBhvr>
                                      <p:tavLst>
                                        <p:tav tm="0">
                                          <p:val>
                                            <p:strVal val="#ppt_y-#ppt_h*1.125000"/>
                                          </p:val>
                                        </p:tav>
                                        <p:tav tm="100000">
                                          <p:val>
                                            <p:strVal val="#ppt_y"/>
                                          </p:val>
                                        </p:tav>
                                      </p:tavLst>
                                    </p:anim>
                                    <p:animEffect transition="in" filter="wipe(down)">
                                      <p:cBhvr>
                                        <p:cTn id="34" dur="500"/>
                                        <p:tgtEl>
                                          <p:spTgt spid="9"/>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2" presetClass="entr" presetSubtype="1" fill="hold" nodeType="withEffect">
                                  <p:stCondLst>
                                    <p:cond delay="150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p:tgtEl>
                                          <p:spTgt spid="10"/>
                                        </p:tgtEl>
                                        <p:attrNameLst>
                                          <p:attrName>ppt_y</p:attrName>
                                        </p:attrNameLst>
                                      </p:cBhvr>
                                      <p:tavLst>
                                        <p:tav tm="0">
                                          <p:val>
                                            <p:strVal val="#ppt_y-#ppt_h*1.125000"/>
                                          </p:val>
                                        </p:tav>
                                        <p:tav tm="100000">
                                          <p:val>
                                            <p:strVal val="#ppt_y"/>
                                          </p:val>
                                        </p:tav>
                                      </p:tavLst>
                                    </p:anim>
                                    <p:animEffect transition="in" filter="wipe(down)">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nosql</a:t>
            </a:r>
            <a:endParaRPr lang="en-US" dirty="0"/>
          </a:p>
        </p:txBody>
      </p:sp>
      <p:sp>
        <p:nvSpPr>
          <p:cNvPr id="4" name="Rectangle 3"/>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Rectangle 4"/>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Rectangle 5"/>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Rectangle 6"/>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 name="Rectangle 7"/>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10" name="Rectangle 9"/>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11" name="Rectangle 10"/>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12" name="Rectangle 11"/>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13" name="Rectangle 12"/>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14" name="Table 13"/>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15"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17" name="Picture 1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18" name="Group 43"/>
          <p:cNvGrpSpPr/>
          <p:nvPr/>
        </p:nvGrpSpPr>
        <p:grpSpPr>
          <a:xfrm>
            <a:off x="6602551" y="1790675"/>
            <a:ext cx="445817" cy="299033"/>
            <a:chOff x="4374833" y="1810640"/>
            <a:chExt cx="1828800" cy="1426464"/>
          </a:xfrm>
        </p:grpSpPr>
        <p:sp>
          <p:nvSpPr>
            <p:cNvPr id="19" name="Rectangle 18"/>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Rectangle 19"/>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2" name="Rectangle 21"/>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Rectangle 22"/>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4" name="Rectangle 23"/>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Rectangle 24"/>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26" name="Elbow Connector 25"/>
            <p:cNvCxnSpPr>
              <a:stCxn id="19" idx="2"/>
              <a:endCxn id="25"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27" name="Straight Connector 31"/>
            <p:cNvCxnSpPr>
              <a:stCxn id="19" idx="2"/>
              <a:endCxn id="24"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28" name="Elbow Connector 27"/>
            <p:cNvCxnSpPr>
              <a:stCxn id="25" idx="2"/>
              <a:endCxn id="21"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29" name="Elbow Connector 28"/>
            <p:cNvCxnSpPr>
              <a:stCxn id="25" idx="2"/>
              <a:endCxn id="22"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30" name="Elbow Connector 29"/>
            <p:cNvCxnSpPr>
              <a:stCxn id="24" idx="2"/>
              <a:endCxn id="23"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31" name="Elbow Connector 30"/>
            <p:cNvCxnSpPr>
              <a:stCxn id="24" idx="2"/>
              <a:endCxn id="20"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32" name="Rectangle 31"/>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33" name="Isosceles Triangle 32"/>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34" name="Rectangle 33"/>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35" name="Rectangle 34"/>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36" name="Rectangle 35"/>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37" name="TextBox 36"/>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38" name="TextBox 37"/>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39" name="TextBox 38"/>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40" name="Rectangle 39"/>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41" name="Rectangle 40"/>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42" name="TextBox 41"/>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43" name="TextBox 42"/>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44" name="Rectangle 43"/>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45" name="Rectangle 44"/>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46" name="TextBox 45"/>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47" name="TextBox 46"/>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48" name="Rectangle 47"/>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49" name="TextBox 48"/>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546130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Transforming Gaming</a:t>
            </a:r>
            <a:endParaRPr lang="en-US" dirty="0"/>
          </a:p>
        </p:txBody>
      </p:sp>
      <p:sp>
        <p:nvSpPr>
          <p:cNvPr id="3" name="TextBox 2"/>
          <p:cNvSpPr txBox="1"/>
          <p:nvPr/>
        </p:nvSpPr>
        <p:spPr>
          <a:xfrm>
            <a:off x="189185" y="4162097"/>
            <a:ext cx="5076497" cy="523220"/>
          </a:xfrm>
          <a:prstGeom prst="rect">
            <a:avLst/>
          </a:prstGeom>
          <a:noFill/>
        </p:spPr>
        <p:txBody>
          <a:bodyPr wrap="square" rtlCol="0">
            <a:spAutoFit/>
          </a:bodyPr>
          <a:lstStyle/>
          <a:p>
            <a:r>
              <a:rPr lang="en-GB" sz="2800" dirty="0">
                <a:solidFill>
                  <a:schemeClr val="bg1"/>
                </a:solidFill>
              </a:rPr>
              <a:t>A story about Big Data on Azure </a:t>
            </a:r>
            <a:endParaRPr lang="en-US" sz="2800" dirty="0">
              <a:solidFill>
                <a:schemeClr val="bg1"/>
              </a:solidFill>
            </a:endParaRPr>
          </a:p>
        </p:txBody>
      </p:sp>
    </p:spTree>
    <p:extLst>
      <p:ext uri="{BB962C8B-B14F-4D97-AF65-F5344CB8AC3E}">
        <p14:creationId xmlns:p14="http://schemas.microsoft.com/office/powerpoint/2010/main" val="1270872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avenstrike Rivals - an epic RPG launching worldwide this win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876" y="232400"/>
            <a:ext cx="3816350" cy="20266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crets &amp; Treasure - releasing worldwide so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3225" y="232399"/>
            <a:ext cx="3816349" cy="20266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critically acclamed visual novel, lovingly  reproduced in high definition - now on Ste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99421" y="232399"/>
            <a:ext cx="3816350" cy="20266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ehlia Paine's got a lot on her hands - play on smartphones &amp; table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76" y="2532687"/>
            <a:ext cx="3816350" cy="20266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oul Play - Available now on Steam &amp; XBO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13225" y="2532687"/>
            <a:ext cx="3850409" cy="20447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livery Outlaw - available on smartphones and tablet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27997" y="2532687"/>
            <a:ext cx="3850409" cy="2044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customers.microsoft.com/Assets/ab1fd42a-9819-e411-9fe5-acdc0af5c1c3/mediatonic%20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98938" y="5286866"/>
            <a:ext cx="4214878" cy="48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430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Games as a Service</a:t>
            </a:r>
            <a:endParaRPr lang="en-US" dirty="0"/>
          </a:p>
        </p:txBody>
      </p:sp>
      <p:sp>
        <p:nvSpPr>
          <p:cNvPr id="4" name="Text Placeholder 3"/>
          <p:cNvSpPr>
            <a:spLocks noGrp="1"/>
          </p:cNvSpPr>
          <p:nvPr>
            <p:ph type="body" idx="1"/>
          </p:nvPr>
        </p:nvSpPr>
        <p:spPr/>
        <p:txBody>
          <a:bodyPr/>
          <a:lstStyle/>
          <a:p>
            <a:r>
              <a:rPr lang="en-GB" dirty="0"/>
              <a:t>What are they?</a:t>
            </a:r>
            <a:endParaRPr lang="en-US" dirty="0"/>
          </a:p>
        </p:txBody>
      </p:sp>
    </p:spTree>
    <p:extLst>
      <p:ext uri="{BB962C8B-B14F-4D97-AF65-F5344CB8AC3E}">
        <p14:creationId xmlns:p14="http://schemas.microsoft.com/office/powerpoint/2010/main" val="3445696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5400" dirty="0"/>
              <a:t>Games as a Service means that, as a developer, the power to extend the life of your game is in your own hands, not the publisher's</a:t>
            </a:r>
          </a:p>
        </p:txBody>
      </p:sp>
      <p:sp>
        <p:nvSpPr>
          <p:cNvPr id="4" name="Rectangle 3"/>
          <p:cNvSpPr/>
          <p:nvPr/>
        </p:nvSpPr>
        <p:spPr>
          <a:xfrm>
            <a:off x="95075" y="4280293"/>
            <a:ext cx="8939867" cy="1077218"/>
          </a:xfrm>
          <a:prstGeom prst="rect">
            <a:avLst/>
          </a:prstGeom>
        </p:spPr>
        <p:txBody>
          <a:bodyPr wrap="square">
            <a:spAutoFit/>
          </a:bodyPr>
          <a:lstStyle/>
          <a:p>
            <a:r>
              <a:rPr lang="en-GB" sz="3200" i="1" dirty="0">
                <a:solidFill>
                  <a:schemeClr val="bg1"/>
                </a:solidFill>
                <a:latin typeface="Segoe UI Light" pitchFamily="34" charset="0"/>
              </a:rPr>
              <a:t>Dave Bailey, CEO, </a:t>
            </a:r>
            <a:r>
              <a:rPr lang="en-GB" sz="3200" i="1" dirty="0" err="1">
                <a:solidFill>
                  <a:schemeClr val="bg1"/>
                </a:solidFill>
                <a:latin typeface="Segoe UI Light" pitchFamily="34" charset="0"/>
              </a:rPr>
              <a:t>Mediatonic</a:t>
            </a:r>
            <a:r>
              <a:rPr lang="en-GB" sz="3200" i="1" dirty="0">
                <a:solidFill>
                  <a:schemeClr val="bg1"/>
                </a:solidFill>
                <a:latin typeface="Segoe UI Light" pitchFamily="34" charset="0"/>
              </a:rPr>
              <a:t> Games</a:t>
            </a:r>
            <a:br>
              <a:rPr lang="en-GB" sz="3200" i="1" dirty="0">
                <a:solidFill>
                  <a:schemeClr val="bg1"/>
                </a:solidFill>
                <a:latin typeface="Segoe UI Light" pitchFamily="34" charset="0"/>
              </a:rPr>
            </a:br>
            <a:endParaRPr lang="en-GB" sz="3200" dirty="0">
              <a:solidFill>
                <a:schemeClr val="bg1"/>
              </a:solidFill>
            </a:endParaRPr>
          </a:p>
        </p:txBody>
      </p:sp>
    </p:spTree>
    <p:extLst>
      <p:ext uri="{BB962C8B-B14F-4D97-AF65-F5344CB8AC3E}">
        <p14:creationId xmlns:p14="http://schemas.microsoft.com/office/powerpoint/2010/main" val="323227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r>
              <a:rPr lang="en-GB" sz="3600" dirty="0"/>
              <a:t>The reality of the situation is that you’ll never see a penny from the vast majority of your players</a:t>
            </a:r>
          </a:p>
          <a:p>
            <a:r>
              <a:rPr lang="en-GB" sz="3600" dirty="0"/>
              <a:t>Only 2.2% of active free-to-play gamers ever purchase content in app </a:t>
            </a:r>
          </a:p>
          <a:p>
            <a:r>
              <a:rPr lang="en-GB" sz="3600" dirty="0"/>
              <a:t>Half of all in-app revenue contributed by 0.15% of players</a:t>
            </a:r>
          </a:p>
          <a:p>
            <a:r>
              <a:rPr lang="en-GB" sz="3600" dirty="0"/>
              <a:t>2/3 players will never play again within 24 hours</a:t>
            </a:r>
            <a:endParaRPr lang="en-US" sz="3600" dirty="0"/>
          </a:p>
        </p:txBody>
      </p:sp>
      <p:sp>
        <p:nvSpPr>
          <p:cNvPr id="3" name="Title 2"/>
          <p:cNvSpPr>
            <a:spLocks noGrp="1"/>
          </p:cNvSpPr>
          <p:nvPr>
            <p:ph type="title"/>
          </p:nvPr>
        </p:nvSpPr>
        <p:spPr/>
        <p:txBody>
          <a:bodyPr/>
          <a:lstStyle/>
          <a:p>
            <a:r>
              <a:rPr lang="en-GB" dirty="0"/>
              <a:t>Why </a:t>
            </a:r>
            <a:r>
              <a:rPr lang="en-GB" dirty="0" err="1"/>
              <a:t>Mediatonic</a:t>
            </a:r>
            <a:r>
              <a:rPr lang="en-GB" dirty="0"/>
              <a:t> needed Cloud Game Analytics</a:t>
            </a:r>
            <a:endParaRPr lang="en-US" dirty="0"/>
          </a:p>
        </p:txBody>
      </p:sp>
    </p:spTree>
    <p:extLst>
      <p:ext uri="{BB962C8B-B14F-4D97-AF65-F5344CB8AC3E}">
        <p14:creationId xmlns:p14="http://schemas.microsoft.com/office/powerpoint/2010/main" val="194080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200000"/>
              </a:lnSpc>
            </a:pPr>
            <a:r>
              <a:rPr lang="en-GB" dirty="0"/>
              <a:t>Know your player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065" y="1328738"/>
            <a:ext cx="3673150" cy="5529262"/>
          </a:xfrm>
          <a:prstGeom prst="rect">
            <a:avLst/>
          </a:prstGeom>
        </p:spPr>
      </p:pic>
    </p:spTree>
    <p:extLst>
      <p:ext uri="{BB962C8B-B14F-4D97-AF65-F5344CB8AC3E}">
        <p14:creationId xmlns:p14="http://schemas.microsoft.com/office/powerpoint/2010/main" val="372291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4338" name="Picture 2" descr="Reduce complexity to broaden participation&#10;Guiding Principles&#10;• Accessible through a web browser,&#10;no software to instal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77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90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8203" y="2137433"/>
            <a:ext cx="8237348" cy="3863317"/>
          </a:xfrm>
          <a:prstGeom prst="rect">
            <a:avLst/>
          </a:prstGeom>
        </p:spPr>
      </p:pic>
      <p:sp>
        <p:nvSpPr>
          <p:cNvPr id="2" name="Title 1"/>
          <p:cNvSpPr>
            <a:spLocks noGrp="1"/>
          </p:cNvSpPr>
          <p:nvPr>
            <p:ph type="title"/>
          </p:nvPr>
        </p:nvSpPr>
        <p:spPr/>
        <p:txBody>
          <a:bodyPr/>
          <a:lstStyle/>
          <a:p>
            <a:pPr>
              <a:lnSpc>
                <a:spcPct val="200000"/>
              </a:lnSpc>
            </a:pPr>
            <a:r>
              <a:rPr lang="en-GB" dirty="0"/>
              <a:t>Testing success </a:t>
            </a:r>
            <a:endParaRPr lang="en-US" dirty="0"/>
          </a:p>
        </p:txBody>
      </p:sp>
      <p:pic>
        <p:nvPicPr>
          <p:cNvPr id="4" name="Picture 3"/>
          <p:cNvPicPr>
            <a:picLocks noChangeAspect="1"/>
          </p:cNvPicPr>
          <p:nvPr/>
        </p:nvPicPr>
        <p:blipFill>
          <a:blip r:embed="rId4"/>
          <a:stretch>
            <a:fillRect/>
          </a:stretch>
        </p:blipFill>
        <p:spPr>
          <a:xfrm>
            <a:off x="14884" y="3571875"/>
            <a:ext cx="1863319" cy="1243011"/>
          </a:xfrm>
          <a:prstGeom prst="rect">
            <a:avLst/>
          </a:prstGeom>
        </p:spPr>
      </p:pic>
      <p:pic>
        <p:nvPicPr>
          <p:cNvPr id="5" name="Picture 4"/>
          <p:cNvPicPr>
            <a:picLocks noChangeAspect="1"/>
          </p:cNvPicPr>
          <p:nvPr/>
        </p:nvPicPr>
        <p:blipFill>
          <a:blip r:embed="rId5"/>
          <a:stretch>
            <a:fillRect/>
          </a:stretch>
        </p:blipFill>
        <p:spPr>
          <a:xfrm>
            <a:off x="10153866" y="3446133"/>
            <a:ext cx="1825004" cy="1368753"/>
          </a:xfrm>
          <a:prstGeom prst="rect">
            <a:avLst/>
          </a:prstGeom>
        </p:spPr>
      </p:pic>
    </p:spTree>
    <p:extLst>
      <p:ext uri="{BB962C8B-B14F-4D97-AF65-F5344CB8AC3E}">
        <p14:creationId xmlns:p14="http://schemas.microsoft.com/office/powerpoint/2010/main" val="3454223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Being Agile</a:t>
            </a:r>
            <a:endParaRPr lang="en-US" dirty="0"/>
          </a:p>
        </p:txBody>
      </p:sp>
      <p:pic>
        <p:nvPicPr>
          <p:cNvPr id="3" name="Picture 2" descr="Heavenstrike Rivals - an epic RPG launching worldwide this win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274" y="1375399"/>
            <a:ext cx="2790972" cy="14821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crets &amp; Treasure - releasing worldwide so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7923" y="1375399"/>
            <a:ext cx="2790971" cy="14821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he critically acclamed visual novel, lovingly  reproduced in high definition - now on Ste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9236" y="1398589"/>
            <a:ext cx="2747302" cy="1458912"/>
          </a:xfrm>
          <a:prstGeom prst="rect">
            <a:avLst/>
          </a:prstGeom>
          <a:noFill/>
          <a:extLst>
            <a:ext uri="{909E8E84-426E-40DD-AFC4-6F175D3DCCD1}">
              <a14:hiddenFill xmlns:a14="http://schemas.microsoft.com/office/drawing/2010/main">
                <a:solidFill>
                  <a:srgbClr val="FFFFFF"/>
                </a:solidFill>
              </a14:hiddenFill>
            </a:ext>
          </a:extLst>
        </p:spPr>
      </p:pic>
      <p:sp>
        <p:nvSpPr>
          <p:cNvPr id="7" name="Plus 6"/>
          <p:cNvSpPr/>
          <p:nvPr/>
        </p:nvSpPr>
        <p:spPr>
          <a:xfrm>
            <a:off x="6222571" y="1621432"/>
            <a:ext cx="1042988" cy="99003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www.keepit.com/sites/www.keepit.com/files/images/server_rack.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1582484" y="3186836"/>
            <a:ext cx="2773363" cy="24652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php-fusion.us/images/news/tectia_client_server.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2656" y="3021526"/>
            <a:ext cx="3302000" cy="2476500"/>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6222571" y="3737882"/>
            <a:ext cx="1042988" cy="99003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qual 7"/>
          <p:cNvSpPr/>
          <p:nvPr/>
        </p:nvSpPr>
        <p:spPr>
          <a:xfrm>
            <a:off x="10372725" y="1881933"/>
            <a:ext cx="928688" cy="46903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834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Predicting the Future with Retention and Churn</a:t>
            </a:r>
            <a:endParaRPr lang="en-US" dirty="0"/>
          </a:p>
        </p:txBody>
      </p:sp>
      <p:pic>
        <p:nvPicPr>
          <p:cNvPr id="3074" name="Picture 2" descr="https://ongamesndata.files.wordpress.com/2015/07/ognd-0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0201" y="1811437"/>
            <a:ext cx="6216612" cy="455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009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3146" y="2479356"/>
            <a:ext cx="11251496" cy="2617504"/>
          </a:xfrm>
          <a:prstGeom prst="rect">
            <a:avLst/>
          </a:prstGeom>
        </p:spPr>
      </p:pic>
      <p:sp>
        <p:nvSpPr>
          <p:cNvPr id="5" name="Title 4"/>
          <p:cNvSpPr>
            <a:spLocks noGrp="1"/>
          </p:cNvSpPr>
          <p:nvPr>
            <p:ph type="title"/>
          </p:nvPr>
        </p:nvSpPr>
        <p:spPr/>
        <p:txBody>
          <a:bodyPr/>
          <a:lstStyle/>
          <a:p>
            <a:r>
              <a:rPr lang="en-US" dirty="0"/>
              <a:t>The Analytics Stack</a:t>
            </a:r>
          </a:p>
        </p:txBody>
      </p:sp>
    </p:spTree>
    <p:extLst>
      <p:ext uri="{BB962C8B-B14F-4D97-AF65-F5344CB8AC3E}">
        <p14:creationId xmlns:p14="http://schemas.microsoft.com/office/powerpoint/2010/main" val="3590418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Roles: Persisting JSON</a:t>
            </a:r>
          </a:p>
        </p:txBody>
      </p:sp>
      <p:pic>
        <p:nvPicPr>
          <p:cNvPr id="3" name="Picture 2"/>
          <p:cNvPicPr/>
          <p:nvPr/>
        </p:nvPicPr>
        <p:blipFill>
          <a:blip r:embed="rId3"/>
          <a:stretch>
            <a:fillRect/>
          </a:stretch>
        </p:blipFill>
        <p:spPr>
          <a:xfrm>
            <a:off x="2714618" y="4223388"/>
            <a:ext cx="6089968" cy="2105978"/>
          </a:xfrm>
          <a:prstGeom prst="rect">
            <a:avLst/>
          </a:prstGeom>
        </p:spPr>
      </p:pic>
      <p:pic>
        <p:nvPicPr>
          <p:cNvPr id="4" name="Picture 3"/>
          <p:cNvPicPr>
            <a:picLocks noChangeAspect="1"/>
          </p:cNvPicPr>
          <p:nvPr/>
        </p:nvPicPr>
        <p:blipFill>
          <a:blip r:embed="rId4"/>
          <a:stretch>
            <a:fillRect/>
          </a:stretch>
        </p:blipFill>
        <p:spPr>
          <a:xfrm>
            <a:off x="2257425" y="1971676"/>
            <a:ext cx="7340357" cy="1523512"/>
          </a:xfrm>
          <a:prstGeom prst="rect">
            <a:avLst/>
          </a:prstGeom>
        </p:spPr>
      </p:pic>
      <p:sp>
        <p:nvSpPr>
          <p:cNvPr id="5" name="Down Arrow 4"/>
          <p:cNvSpPr/>
          <p:nvPr/>
        </p:nvSpPr>
        <p:spPr>
          <a:xfrm>
            <a:off x="5602446" y="3495188"/>
            <a:ext cx="714375" cy="522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45192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Role: Filtering Data</a:t>
            </a:r>
          </a:p>
        </p:txBody>
      </p:sp>
      <p:pic>
        <p:nvPicPr>
          <p:cNvPr id="5" name="Picture 4"/>
          <p:cNvPicPr>
            <a:picLocks noChangeAspect="1"/>
          </p:cNvPicPr>
          <p:nvPr/>
        </p:nvPicPr>
        <p:blipFill>
          <a:blip r:embed="rId3"/>
          <a:stretch>
            <a:fillRect/>
          </a:stretch>
        </p:blipFill>
        <p:spPr>
          <a:xfrm>
            <a:off x="2796771" y="2128839"/>
            <a:ext cx="6883241" cy="3557586"/>
          </a:xfrm>
          <a:prstGeom prst="rect">
            <a:avLst/>
          </a:prstGeom>
        </p:spPr>
      </p:pic>
    </p:spTree>
    <p:extLst>
      <p:ext uri="{BB962C8B-B14F-4D97-AF65-F5344CB8AC3E}">
        <p14:creationId xmlns:p14="http://schemas.microsoft.com/office/powerpoint/2010/main" val="62102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Factory</a:t>
            </a:r>
          </a:p>
        </p:txBody>
      </p:sp>
      <p:pic>
        <p:nvPicPr>
          <p:cNvPr id="3" name="Picture 2"/>
          <p:cNvPicPr/>
          <p:nvPr/>
        </p:nvPicPr>
        <p:blipFill>
          <a:blip r:embed="rId3"/>
          <a:stretch>
            <a:fillRect/>
          </a:stretch>
        </p:blipFill>
        <p:spPr>
          <a:xfrm>
            <a:off x="2114550" y="905718"/>
            <a:ext cx="6586538" cy="5600700"/>
          </a:xfrm>
          <a:prstGeom prst="rect">
            <a:avLst/>
          </a:prstGeom>
        </p:spPr>
      </p:pic>
    </p:spTree>
    <p:extLst>
      <p:ext uri="{BB962C8B-B14F-4D97-AF65-F5344CB8AC3E}">
        <p14:creationId xmlns:p14="http://schemas.microsoft.com/office/powerpoint/2010/main" val="2907821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Getting the time slice from storage</a:t>
            </a:r>
          </a:p>
        </p:txBody>
      </p:sp>
      <p:pic>
        <p:nvPicPr>
          <p:cNvPr id="3" name="Picture 2"/>
          <p:cNvPicPr/>
          <p:nvPr/>
        </p:nvPicPr>
        <p:blipFill>
          <a:blip r:embed="rId3"/>
          <a:stretch>
            <a:fillRect/>
          </a:stretch>
        </p:blipFill>
        <p:spPr>
          <a:xfrm>
            <a:off x="1785938" y="1985964"/>
            <a:ext cx="7300912" cy="4129086"/>
          </a:xfrm>
          <a:prstGeom prst="rect">
            <a:avLst/>
          </a:prstGeom>
        </p:spPr>
      </p:pic>
    </p:spTree>
    <p:extLst>
      <p:ext uri="{BB962C8B-B14F-4D97-AF65-F5344CB8AC3E}">
        <p14:creationId xmlns:p14="http://schemas.microsoft.com/office/powerpoint/2010/main" val="2636443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Bootstrapping a PIG Job on HDI</a:t>
            </a:r>
          </a:p>
        </p:txBody>
      </p:sp>
      <p:pic>
        <p:nvPicPr>
          <p:cNvPr id="3" name="Picture 2"/>
          <p:cNvPicPr/>
          <p:nvPr/>
        </p:nvPicPr>
        <p:blipFill>
          <a:blip r:embed="rId3"/>
          <a:stretch>
            <a:fillRect/>
          </a:stretch>
        </p:blipFill>
        <p:spPr>
          <a:xfrm>
            <a:off x="257176" y="2218690"/>
            <a:ext cx="5200649" cy="2900363"/>
          </a:xfrm>
          <a:prstGeom prst="rect">
            <a:avLst/>
          </a:prstGeom>
        </p:spPr>
      </p:pic>
      <p:pic>
        <p:nvPicPr>
          <p:cNvPr id="4" name="Picture 3"/>
          <p:cNvPicPr/>
          <p:nvPr/>
        </p:nvPicPr>
        <p:blipFill>
          <a:blip r:embed="rId4"/>
          <a:stretch>
            <a:fillRect/>
          </a:stretch>
        </p:blipFill>
        <p:spPr>
          <a:xfrm>
            <a:off x="6098894" y="2218690"/>
            <a:ext cx="5731510" cy="2524125"/>
          </a:xfrm>
          <a:prstGeom prst="rect">
            <a:avLst/>
          </a:prstGeom>
        </p:spPr>
      </p:pic>
    </p:spTree>
    <p:extLst>
      <p:ext uri="{BB962C8B-B14F-4D97-AF65-F5344CB8AC3E}">
        <p14:creationId xmlns:p14="http://schemas.microsoft.com/office/powerpoint/2010/main" val="1284852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 on HDInsight</a:t>
            </a:r>
          </a:p>
        </p:txBody>
      </p:sp>
      <p:pic>
        <p:nvPicPr>
          <p:cNvPr id="3" name="Picture 2"/>
          <p:cNvPicPr/>
          <p:nvPr/>
        </p:nvPicPr>
        <p:blipFill>
          <a:blip r:embed="rId3"/>
          <a:stretch>
            <a:fillRect/>
          </a:stretch>
        </p:blipFill>
        <p:spPr>
          <a:xfrm>
            <a:off x="2653859" y="2092325"/>
            <a:ext cx="6661590" cy="1122363"/>
          </a:xfrm>
          <a:prstGeom prst="rect">
            <a:avLst/>
          </a:prstGeom>
        </p:spPr>
      </p:pic>
      <p:pic>
        <p:nvPicPr>
          <p:cNvPr id="4" name="Picture 3"/>
          <p:cNvPicPr/>
          <p:nvPr/>
        </p:nvPicPr>
        <p:blipFill>
          <a:blip r:embed="rId4"/>
          <a:stretch>
            <a:fillRect/>
          </a:stretch>
        </p:blipFill>
        <p:spPr>
          <a:xfrm>
            <a:off x="2625285" y="3495576"/>
            <a:ext cx="6947217" cy="2175510"/>
          </a:xfrm>
          <a:prstGeom prst="rect">
            <a:avLst/>
          </a:prstGeom>
        </p:spPr>
      </p:pic>
    </p:spTree>
    <p:extLst>
      <p:ext uri="{BB962C8B-B14F-4D97-AF65-F5344CB8AC3E}">
        <p14:creationId xmlns:p14="http://schemas.microsoft.com/office/powerpoint/2010/main" val="1718950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5362" name="Picture 2" descr="Rapid experimentation to create a better model&#10;Guiding Principles&#10;• Rapidly try a range of features, ML&#10;algorithms and m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0"/>
            <a:ext cx="121877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39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a:t>
            </a:r>
            <a:r>
              <a:rPr lang="en-US" dirty="0" err="1"/>
              <a:t>PowerBI</a:t>
            </a:r>
            <a:r>
              <a:rPr lang="en-US" dirty="0"/>
              <a:t> Dashboard</a:t>
            </a:r>
          </a:p>
        </p:txBody>
      </p:sp>
      <p:pic>
        <p:nvPicPr>
          <p:cNvPr id="3" name="Picture 2"/>
          <p:cNvPicPr/>
          <p:nvPr/>
        </p:nvPicPr>
        <p:blipFill>
          <a:blip r:embed="rId3"/>
          <a:stretch>
            <a:fillRect/>
          </a:stretch>
        </p:blipFill>
        <p:spPr>
          <a:xfrm>
            <a:off x="1243013" y="2332038"/>
            <a:ext cx="7818755" cy="3754438"/>
          </a:xfrm>
          <a:prstGeom prst="rect">
            <a:avLst/>
          </a:prstGeom>
        </p:spPr>
      </p:pic>
    </p:spTree>
    <p:extLst>
      <p:ext uri="{BB962C8B-B14F-4D97-AF65-F5344CB8AC3E}">
        <p14:creationId xmlns:p14="http://schemas.microsoft.com/office/powerpoint/2010/main" val="3011717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2: Using Apache Spark</a:t>
            </a:r>
          </a:p>
        </p:txBody>
      </p:sp>
      <p:pic>
        <p:nvPicPr>
          <p:cNvPr id="3" name="Picture 2"/>
          <p:cNvPicPr>
            <a:picLocks noChangeAspect="1"/>
          </p:cNvPicPr>
          <p:nvPr/>
        </p:nvPicPr>
        <p:blipFill>
          <a:blip r:embed="rId3"/>
          <a:stretch>
            <a:fillRect/>
          </a:stretch>
        </p:blipFill>
        <p:spPr>
          <a:xfrm>
            <a:off x="1390515" y="2804179"/>
            <a:ext cx="9416757" cy="1639232"/>
          </a:xfrm>
          <a:prstGeom prst="rect">
            <a:avLst/>
          </a:prstGeom>
        </p:spPr>
      </p:pic>
      <p:pic>
        <p:nvPicPr>
          <p:cNvPr id="4" name="Picture 2" descr="https://spark.apache.org/images/spark-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0168" y="4443411"/>
            <a:ext cx="2457450"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638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RDDs</a:t>
            </a:r>
          </a:p>
        </p:txBody>
      </p:sp>
      <p:sp>
        <p:nvSpPr>
          <p:cNvPr id="4" name="TextBox 3"/>
          <p:cNvSpPr txBox="1"/>
          <p:nvPr/>
        </p:nvSpPr>
        <p:spPr>
          <a:xfrm>
            <a:off x="1882246" y="2714452"/>
            <a:ext cx="8196590" cy="646331"/>
          </a:xfrm>
          <a:prstGeom prst="rect">
            <a:avLst/>
          </a:prstGeom>
          <a:noFill/>
        </p:spPr>
        <p:txBody>
          <a:bodyPr wrap="square" rtlCol="0">
            <a:spAutoFit/>
          </a:bodyPr>
          <a:lstStyle/>
          <a:p>
            <a:pPr defTabSz="457200" fontAlgn="base">
              <a:spcBef>
                <a:spcPct val="0"/>
              </a:spcBef>
              <a:spcAft>
                <a:spcPct val="0"/>
              </a:spcAft>
            </a:pPr>
            <a:r>
              <a:rPr lang="en-US" dirty="0">
                <a:solidFill>
                  <a:prstClr val="black"/>
                </a:solidFill>
                <a:latin typeface="Lucida Console"/>
                <a:ea typeface="ＭＳ Ｐゴシック" charset="-128"/>
                <a:cs typeface="Lucida Console"/>
              </a:rPr>
              <a:t>messages = </a:t>
            </a:r>
            <a:r>
              <a:rPr lang="en-US" dirty="0" err="1">
                <a:solidFill>
                  <a:prstClr val="black"/>
                </a:solidFill>
                <a:latin typeface="Lucida Console"/>
                <a:ea typeface="ＭＳ Ｐゴシック" charset="-128"/>
                <a:cs typeface="Lucida Console"/>
              </a:rPr>
              <a:t>sc.textFile</a:t>
            </a:r>
            <a:r>
              <a:rPr lang="en-US" dirty="0">
                <a:solidFill>
                  <a:prstClr val="black"/>
                </a:solidFill>
                <a:latin typeface="Lucida Console"/>
                <a:ea typeface="ＭＳ Ｐゴシック" charset="-128"/>
                <a:cs typeface="Lucida Console"/>
              </a:rPr>
              <a:t>(...).</a:t>
            </a:r>
            <a:r>
              <a:rPr lang="en-US" dirty="0">
                <a:solidFill>
                  <a:srgbClr val="3366FF"/>
                </a:solidFill>
                <a:latin typeface="Lucida Console"/>
                <a:ea typeface="ＭＳ Ｐゴシック" charset="-128"/>
                <a:cs typeface="Lucida Console"/>
              </a:rPr>
              <a:t>filter</a:t>
            </a:r>
            <a:r>
              <a:rPr lang="en-US" dirty="0">
                <a:solidFill>
                  <a:prstClr val="black"/>
                </a:solidFill>
                <a:latin typeface="Lucida Console"/>
                <a:ea typeface="ＭＳ Ｐゴシック" charset="-128"/>
                <a:cs typeface="Lucida Console"/>
              </a:rPr>
              <a:t>(</a:t>
            </a:r>
            <a:r>
              <a:rPr lang="en-US" dirty="0">
                <a:solidFill>
                  <a:srgbClr val="FF0080"/>
                </a:solidFill>
                <a:latin typeface="Lucida Console"/>
                <a:ea typeface="ＭＳ Ｐゴシック" charset="-128"/>
                <a:cs typeface="Lucida Console"/>
              </a:rPr>
              <a:t>_.</a:t>
            </a:r>
            <a:r>
              <a:rPr lang="en-US" dirty="0" err="1">
                <a:solidFill>
                  <a:srgbClr val="FF0080"/>
                </a:solidFill>
                <a:latin typeface="Lucida Console"/>
                <a:ea typeface="ＭＳ Ｐゴシック" charset="-128"/>
                <a:cs typeface="Lucida Console"/>
              </a:rPr>
              <a:t>startsWith</a:t>
            </a:r>
            <a:r>
              <a:rPr lang="en-US" dirty="0">
                <a:solidFill>
                  <a:srgbClr val="FF0080"/>
                </a:solidFill>
                <a:latin typeface="Lucida Console"/>
                <a:ea typeface="ＭＳ Ｐゴシック" charset="-128"/>
                <a:cs typeface="Lucida Console"/>
              </a:rPr>
              <a:t>(“ERROR”)</a:t>
            </a:r>
            <a:r>
              <a:rPr lang="en-US" dirty="0">
                <a:solidFill>
                  <a:prstClr val="black"/>
                </a:solidFill>
                <a:latin typeface="Lucida Console"/>
                <a:ea typeface="ＭＳ Ｐゴシック" charset="-128"/>
                <a:cs typeface="Lucida Console"/>
              </a:rPr>
              <a:t>)</a:t>
            </a:r>
          </a:p>
          <a:p>
            <a:pPr defTabSz="457200" fontAlgn="base">
              <a:spcBef>
                <a:spcPct val="0"/>
              </a:spcBef>
              <a:spcAft>
                <a:spcPct val="0"/>
              </a:spcAft>
            </a:pPr>
            <a:r>
              <a:rPr lang="en-US" dirty="0">
                <a:solidFill>
                  <a:prstClr val="black"/>
                </a:solidFill>
                <a:latin typeface="Lucida Console"/>
                <a:ea typeface="ＭＳ Ｐゴシック" charset="-128"/>
                <a:cs typeface="Lucida Console"/>
              </a:rPr>
              <a:t>                        .</a:t>
            </a:r>
            <a:r>
              <a:rPr lang="en-US" dirty="0">
                <a:solidFill>
                  <a:srgbClr val="3366FF"/>
                </a:solidFill>
                <a:latin typeface="Lucida Console"/>
                <a:ea typeface="ＭＳ Ｐゴシック" charset="-128"/>
                <a:cs typeface="Lucida Console"/>
              </a:rPr>
              <a:t>map</a:t>
            </a:r>
            <a:r>
              <a:rPr lang="en-US" dirty="0">
                <a:solidFill>
                  <a:prstClr val="black"/>
                </a:solidFill>
                <a:latin typeface="Lucida Console"/>
                <a:ea typeface="ＭＳ Ｐゴシック" charset="-128"/>
                <a:cs typeface="Lucida Console"/>
              </a:rPr>
              <a:t>(</a:t>
            </a:r>
            <a:r>
              <a:rPr lang="en-US" dirty="0">
                <a:solidFill>
                  <a:srgbClr val="FF0080"/>
                </a:solidFill>
                <a:latin typeface="Lucida Console"/>
                <a:ea typeface="ＭＳ Ｐゴシック" charset="-128"/>
                <a:cs typeface="Lucida Console"/>
              </a:rPr>
              <a:t>_.split(‘\t’)(2)</a:t>
            </a:r>
            <a:r>
              <a:rPr lang="en-US" dirty="0">
                <a:solidFill>
                  <a:prstClr val="black"/>
                </a:solidFill>
                <a:latin typeface="Lucida Console"/>
                <a:ea typeface="ＭＳ Ｐゴシック" charset="-128"/>
                <a:cs typeface="Lucida Console"/>
              </a:rPr>
              <a:t>)</a:t>
            </a:r>
          </a:p>
        </p:txBody>
      </p:sp>
      <p:sp>
        <p:nvSpPr>
          <p:cNvPr id="5" name="Rounded Rectangle 4"/>
          <p:cNvSpPr/>
          <p:nvPr/>
        </p:nvSpPr>
        <p:spPr>
          <a:xfrm>
            <a:off x="2271485" y="4400155"/>
            <a:ext cx="1679868" cy="62231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rIns="0" rtlCol="0" anchor="ctr"/>
          <a:lstStyle/>
          <a:p>
            <a:pPr algn="ctr" defTabSz="457200" fontAlgn="base">
              <a:spcBef>
                <a:spcPct val="0"/>
              </a:spcBef>
              <a:spcAft>
                <a:spcPct val="0"/>
              </a:spcAft>
              <a:defRPr/>
            </a:pPr>
            <a:r>
              <a:rPr lang="en-US" sz="2100" kern="0" dirty="0">
                <a:solidFill>
                  <a:prstClr val="black"/>
                </a:solidFill>
                <a:latin typeface="Corbel"/>
              </a:rPr>
              <a:t>HDFS File</a:t>
            </a:r>
          </a:p>
        </p:txBody>
      </p:sp>
      <p:sp>
        <p:nvSpPr>
          <p:cNvPr id="6" name="Rounded Rectangle 5"/>
          <p:cNvSpPr/>
          <p:nvPr/>
        </p:nvSpPr>
        <p:spPr>
          <a:xfrm>
            <a:off x="5092383" y="4400155"/>
            <a:ext cx="1679868" cy="62231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rIns="0" rtlCol="0" anchor="ctr"/>
          <a:lstStyle/>
          <a:p>
            <a:pPr algn="ctr" defTabSz="457200" fontAlgn="base">
              <a:spcBef>
                <a:spcPct val="0"/>
              </a:spcBef>
              <a:spcAft>
                <a:spcPct val="0"/>
              </a:spcAft>
              <a:defRPr/>
            </a:pPr>
            <a:r>
              <a:rPr lang="en-US" sz="2100" kern="0" dirty="0">
                <a:solidFill>
                  <a:prstClr val="black"/>
                </a:solidFill>
                <a:latin typeface="Corbel"/>
              </a:rPr>
              <a:t>Filtered RDD</a:t>
            </a:r>
          </a:p>
        </p:txBody>
      </p:sp>
      <p:sp>
        <p:nvSpPr>
          <p:cNvPr id="7" name="Rounded Rectangle 6"/>
          <p:cNvSpPr/>
          <p:nvPr/>
        </p:nvSpPr>
        <p:spPr>
          <a:xfrm>
            <a:off x="7913280" y="4400155"/>
            <a:ext cx="1679868" cy="622312"/>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lIns="0" rIns="0" rtlCol="0" anchor="ctr"/>
          <a:lstStyle/>
          <a:p>
            <a:pPr algn="ctr" defTabSz="457200" fontAlgn="base">
              <a:spcBef>
                <a:spcPct val="0"/>
              </a:spcBef>
              <a:spcAft>
                <a:spcPct val="0"/>
              </a:spcAft>
              <a:defRPr/>
            </a:pPr>
            <a:r>
              <a:rPr lang="en-US" sz="2100" kern="0" dirty="0">
                <a:solidFill>
                  <a:prstClr val="black"/>
                </a:solidFill>
                <a:latin typeface="Corbel"/>
              </a:rPr>
              <a:t>Mapped RDD</a:t>
            </a:r>
          </a:p>
        </p:txBody>
      </p:sp>
      <p:cxnSp>
        <p:nvCxnSpPr>
          <p:cNvPr id="8" name="Straight Arrow Connector 7"/>
          <p:cNvCxnSpPr>
            <a:stCxn id="5" idx="3"/>
            <a:endCxn id="6" idx="1"/>
          </p:cNvCxnSpPr>
          <p:nvPr/>
        </p:nvCxnSpPr>
        <p:spPr>
          <a:xfrm>
            <a:off x="3951353" y="4711311"/>
            <a:ext cx="1141030" cy="0"/>
          </a:xfrm>
          <a:prstGeom prst="straightConnector1">
            <a:avLst/>
          </a:prstGeom>
          <a:noFill/>
          <a:ln w="25400" cap="flat" cmpd="sng" algn="ctr">
            <a:solidFill>
              <a:sysClr val="windowText" lastClr="000000"/>
            </a:solidFill>
            <a:prstDash val="solid"/>
            <a:headEnd type="none" w="med" len="med"/>
            <a:tailEnd type="arrow"/>
          </a:ln>
          <a:effectLst/>
        </p:spPr>
      </p:cxnSp>
      <p:cxnSp>
        <p:nvCxnSpPr>
          <p:cNvPr id="9" name="Straight Arrow Connector 8"/>
          <p:cNvCxnSpPr>
            <a:stCxn id="6" idx="3"/>
            <a:endCxn id="7" idx="1"/>
          </p:cNvCxnSpPr>
          <p:nvPr/>
        </p:nvCxnSpPr>
        <p:spPr>
          <a:xfrm>
            <a:off x="6772251" y="4711311"/>
            <a:ext cx="1141029" cy="0"/>
          </a:xfrm>
          <a:prstGeom prst="straightConnector1">
            <a:avLst/>
          </a:prstGeom>
          <a:noFill/>
          <a:ln w="25400" cap="flat" cmpd="sng" algn="ctr">
            <a:solidFill>
              <a:sysClr val="windowText" lastClr="000000"/>
            </a:solidFill>
            <a:prstDash val="solid"/>
            <a:headEnd type="none" w="med" len="med"/>
            <a:tailEnd type="arrow"/>
          </a:ln>
          <a:effectLst/>
        </p:spPr>
      </p:cxnSp>
      <p:sp>
        <p:nvSpPr>
          <p:cNvPr id="10" name="Down Arrow 9"/>
          <p:cNvSpPr/>
          <p:nvPr/>
        </p:nvSpPr>
        <p:spPr>
          <a:xfrm>
            <a:off x="4948840" y="3561346"/>
            <a:ext cx="2063402" cy="638246"/>
          </a:xfrm>
          <a:prstGeom prst="downArrow">
            <a:avLst/>
          </a:prstGeom>
          <a:solidFill>
            <a:srgbClr val="F79646">
              <a:lumMod val="60000"/>
              <a:lumOff val="40000"/>
            </a:srgbClr>
          </a:solidFill>
          <a:ln w="9525" cap="flat" cmpd="sng" algn="ctr">
            <a:noFill/>
            <a:prstDash val="solid"/>
          </a:ln>
          <a:effectLst/>
        </p:spPr>
        <p:txBody>
          <a:bodyPr rtlCol="0" anchor="ctr"/>
          <a:lstStyle/>
          <a:p>
            <a:pPr algn="ctr" defTabSz="457200" fontAlgn="base">
              <a:spcBef>
                <a:spcPct val="0"/>
              </a:spcBef>
              <a:spcAft>
                <a:spcPct val="0"/>
              </a:spcAft>
              <a:defRPr/>
            </a:pPr>
            <a:endParaRPr lang="en-US" sz="2400" kern="0">
              <a:solidFill>
                <a:prstClr val="black"/>
              </a:solidFill>
              <a:latin typeface="Corbel"/>
            </a:endParaRPr>
          </a:p>
        </p:txBody>
      </p:sp>
      <p:sp>
        <p:nvSpPr>
          <p:cNvPr id="11" name="TextBox 10"/>
          <p:cNvSpPr txBox="1"/>
          <p:nvPr/>
        </p:nvSpPr>
        <p:spPr>
          <a:xfrm>
            <a:off x="3215722" y="4823045"/>
            <a:ext cx="2482220" cy="723275"/>
          </a:xfrm>
          <a:prstGeom prst="rect">
            <a:avLst/>
          </a:prstGeom>
          <a:noFill/>
        </p:spPr>
        <p:txBody>
          <a:bodyPr wrap="none" rtlCol="0">
            <a:spAutoFit/>
          </a:bodyPr>
          <a:lstStyle/>
          <a:p>
            <a:pPr algn="ctr" defTabSz="457200" fontAlgn="base">
              <a:spcBef>
                <a:spcPct val="0"/>
              </a:spcBef>
              <a:spcAft>
                <a:spcPct val="0"/>
              </a:spcAft>
            </a:pPr>
            <a:r>
              <a:rPr lang="en-US" sz="2100" i="1" dirty="0">
                <a:solidFill>
                  <a:prstClr val="black"/>
                </a:solidFill>
                <a:latin typeface="Corbel"/>
                <a:ea typeface="ＭＳ Ｐゴシック" charset="-128"/>
                <a:cs typeface="Corbel"/>
              </a:rPr>
              <a:t>filter</a:t>
            </a:r>
            <a:br>
              <a:rPr lang="en-US" sz="2000" dirty="0">
                <a:solidFill>
                  <a:prstClr val="black"/>
                </a:solidFill>
                <a:latin typeface="Corbel"/>
                <a:ea typeface="ＭＳ Ｐゴシック" charset="-128"/>
                <a:cs typeface="Corbel"/>
              </a:rPr>
            </a:br>
            <a:r>
              <a:rPr lang="en-US" sz="2000" dirty="0">
                <a:solidFill>
                  <a:prstClr val="black"/>
                </a:solidFill>
                <a:latin typeface="Corbel"/>
                <a:ea typeface="ＭＳ Ｐゴシック" charset="-128"/>
                <a:cs typeface="Corbel"/>
              </a:rPr>
              <a:t>(</a:t>
            </a:r>
            <a:r>
              <a:rPr lang="en-US" sz="2000" dirty="0" err="1">
                <a:solidFill>
                  <a:prstClr val="black"/>
                </a:solidFill>
                <a:latin typeface="Corbel"/>
                <a:ea typeface="ＭＳ Ｐゴシック" charset="-128"/>
                <a:cs typeface="Corbel"/>
              </a:rPr>
              <a:t>func</a:t>
            </a:r>
            <a:r>
              <a:rPr lang="en-US" sz="2000" dirty="0">
                <a:solidFill>
                  <a:prstClr val="black"/>
                </a:solidFill>
                <a:latin typeface="Corbel"/>
                <a:ea typeface="ＭＳ Ｐゴシック" charset="-128"/>
                <a:cs typeface="Corbel"/>
              </a:rPr>
              <a:t> = _.contains(...))</a:t>
            </a:r>
          </a:p>
        </p:txBody>
      </p:sp>
      <p:sp>
        <p:nvSpPr>
          <p:cNvPr id="12" name="TextBox 11"/>
          <p:cNvSpPr txBox="1"/>
          <p:nvPr/>
        </p:nvSpPr>
        <p:spPr>
          <a:xfrm>
            <a:off x="6252428" y="4823045"/>
            <a:ext cx="2032503" cy="723275"/>
          </a:xfrm>
          <a:prstGeom prst="rect">
            <a:avLst/>
          </a:prstGeom>
          <a:noFill/>
        </p:spPr>
        <p:txBody>
          <a:bodyPr wrap="none" rtlCol="0">
            <a:spAutoFit/>
          </a:bodyPr>
          <a:lstStyle/>
          <a:p>
            <a:pPr algn="ctr" defTabSz="457200" fontAlgn="base">
              <a:spcBef>
                <a:spcPct val="0"/>
              </a:spcBef>
              <a:spcAft>
                <a:spcPct val="0"/>
              </a:spcAft>
            </a:pPr>
            <a:r>
              <a:rPr lang="en-US" sz="2100" i="1" dirty="0">
                <a:solidFill>
                  <a:prstClr val="black"/>
                </a:solidFill>
                <a:latin typeface="Corbel"/>
                <a:ea typeface="ＭＳ Ｐゴシック" charset="-128"/>
                <a:cs typeface="Corbel"/>
              </a:rPr>
              <a:t>map</a:t>
            </a:r>
            <a:br>
              <a:rPr lang="en-US" sz="2000" dirty="0">
                <a:solidFill>
                  <a:prstClr val="black"/>
                </a:solidFill>
                <a:latin typeface="Corbel"/>
                <a:ea typeface="ＭＳ Ｐゴシック" charset="-128"/>
                <a:cs typeface="Corbel"/>
              </a:rPr>
            </a:br>
            <a:r>
              <a:rPr lang="en-US" sz="2000" dirty="0">
                <a:solidFill>
                  <a:prstClr val="black"/>
                </a:solidFill>
                <a:latin typeface="Corbel"/>
                <a:ea typeface="ＭＳ Ｐゴシック" charset="-128"/>
                <a:cs typeface="Corbel"/>
              </a:rPr>
              <a:t>(</a:t>
            </a:r>
            <a:r>
              <a:rPr lang="en-US" sz="2000" dirty="0" err="1">
                <a:solidFill>
                  <a:prstClr val="black"/>
                </a:solidFill>
                <a:latin typeface="Corbel"/>
                <a:ea typeface="ＭＳ Ｐゴシック" charset="-128"/>
                <a:cs typeface="Corbel"/>
              </a:rPr>
              <a:t>func</a:t>
            </a:r>
            <a:r>
              <a:rPr lang="en-US" sz="2000" dirty="0">
                <a:solidFill>
                  <a:prstClr val="black"/>
                </a:solidFill>
                <a:latin typeface="Corbel"/>
                <a:ea typeface="ＭＳ Ｐゴシック" charset="-128"/>
                <a:cs typeface="Corbel"/>
              </a:rPr>
              <a:t> = _.split(...))</a:t>
            </a:r>
          </a:p>
        </p:txBody>
      </p:sp>
    </p:spTree>
    <p:extLst>
      <p:ext uri="{BB962C8B-B14F-4D97-AF65-F5344CB8AC3E}">
        <p14:creationId xmlns:p14="http://schemas.microsoft.com/office/powerpoint/2010/main" val="1788740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Streaming</a:t>
            </a:r>
          </a:p>
        </p:txBody>
      </p:sp>
      <p:pic>
        <p:nvPicPr>
          <p:cNvPr id="3" name="Picture 2" descr="Spark Strea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340" y="1919328"/>
            <a:ext cx="7031473" cy="2627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park Strea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351" y="4112089"/>
            <a:ext cx="7791450" cy="173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310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a:t>
            </a:r>
          </a:p>
        </p:txBody>
      </p:sp>
      <p:sp>
        <p:nvSpPr>
          <p:cNvPr id="3" name="Rectangle 2"/>
          <p:cNvSpPr/>
          <p:nvPr/>
        </p:nvSpPr>
        <p:spPr>
          <a:xfrm>
            <a:off x="885825" y="2457450"/>
            <a:ext cx="10901363" cy="2554545"/>
          </a:xfrm>
          <a:prstGeom prst="rect">
            <a:avLst/>
          </a:prstGeom>
        </p:spPr>
        <p:txBody>
          <a:bodyPr wrap="square">
            <a:spAutoFit/>
          </a:bodyPr>
          <a:lstStyle/>
          <a:p>
            <a:r>
              <a:rPr lang="en-GB" sz="3200" i="1" dirty="0" err="1">
                <a:solidFill>
                  <a:prstClr val="black"/>
                </a:solidFill>
              </a:rPr>
              <a:t>val</a:t>
            </a:r>
            <a:r>
              <a:rPr lang="en-GB" sz="3200" i="1" dirty="0">
                <a:solidFill>
                  <a:prstClr val="black"/>
                </a:solidFill>
              </a:rPr>
              <a:t> lines = </a:t>
            </a:r>
            <a:r>
              <a:rPr lang="en-GB" sz="3200" i="1" dirty="0" err="1">
                <a:solidFill>
                  <a:prstClr val="black"/>
                </a:solidFill>
              </a:rPr>
              <a:t>sc.textFile</a:t>
            </a:r>
            <a:r>
              <a:rPr lang="en-GB" sz="3200" i="1" dirty="0">
                <a:solidFill>
                  <a:prstClr val="black"/>
                </a:solidFill>
              </a:rPr>
              <a:t>("/cluster/</a:t>
            </a:r>
            <a:r>
              <a:rPr lang="en-GB" sz="3200" i="1" dirty="0" err="1">
                <a:solidFill>
                  <a:prstClr val="black"/>
                </a:solidFill>
              </a:rPr>
              <a:t>events.json</a:t>
            </a:r>
            <a:r>
              <a:rPr lang="en-GB" sz="3200" i="1" dirty="0">
                <a:solidFill>
                  <a:prstClr val="black"/>
                </a:solidFill>
              </a:rPr>
              <a:t>")</a:t>
            </a:r>
          </a:p>
          <a:p>
            <a:r>
              <a:rPr lang="en-GB" sz="3200" i="1" dirty="0" err="1">
                <a:solidFill>
                  <a:prstClr val="black"/>
                </a:solidFill>
              </a:rPr>
              <a:t>val</a:t>
            </a:r>
            <a:r>
              <a:rPr lang="en-GB" sz="3200" i="1" dirty="0">
                <a:solidFill>
                  <a:prstClr val="black"/>
                </a:solidFill>
              </a:rPr>
              <a:t> people = </a:t>
            </a:r>
            <a:r>
              <a:rPr lang="en-GB" sz="3200" i="1" dirty="0" err="1">
                <a:solidFill>
                  <a:prstClr val="black"/>
                </a:solidFill>
              </a:rPr>
              <a:t>sqlContext.jsonFile</a:t>
            </a:r>
            <a:r>
              <a:rPr lang="en-GB" sz="3200" i="1" dirty="0">
                <a:solidFill>
                  <a:prstClr val="black"/>
                </a:solidFill>
              </a:rPr>
              <a:t>(lines)</a:t>
            </a:r>
          </a:p>
          <a:p>
            <a:r>
              <a:rPr lang="en-GB" sz="3200" i="1" dirty="0" err="1">
                <a:solidFill>
                  <a:prstClr val="black"/>
                </a:solidFill>
              </a:rPr>
              <a:t>people.registerAsTable</a:t>
            </a:r>
            <a:r>
              <a:rPr lang="en-GB" sz="3200" i="1" dirty="0">
                <a:solidFill>
                  <a:prstClr val="black"/>
                </a:solidFill>
              </a:rPr>
              <a:t>(“events")</a:t>
            </a:r>
          </a:p>
          <a:p>
            <a:r>
              <a:rPr lang="en-GB" sz="3200" i="1" dirty="0" err="1">
                <a:solidFill>
                  <a:prstClr val="black"/>
                </a:solidFill>
              </a:rPr>
              <a:t>val</a:t>
            </a:r>
            <a:r>
              <a:rPr lang="en-GB" sz="3200" i="1" dirty="0">
                <a:solidFill>
                  <a:prstClr val="black"/>
                </a:solidFill>
              </a:rPr>
              <a:t> teenagers = </a:t>
            </a:r>
            <a:r>
              <a:rPr lang="en-GB" sz="3200" i="1" dirty="0" err="1">
                <a:solidFill>
                  <a:prstClr val="black"/>
                </a:solidFill>
              </a:rPr>
              <a:t>sqlContext.sql</a:t>
            </a:r>
            <a:r>
              <a:rPr lang="en-GB" sz="3200" i="1" dirty="0">
                <a:solidFill>
                  <a:prstClr val="black"/>
                </a:solidFill>
              </a:rPr>
              <a:t>("SELECT * FROM events WHERE Name = ‘</a:t>
            </a:r>
            <a:r>
              <a:rPr lang="en-GB" sz="3200" i="1" dirty="0" err="1">
                <a:solidFill>
                  <a:prstClr val="black"/>
                </a:solidFill>
              </a:rPr>
              <a:t>InstanceActivated</a:t>
            </a:r>
            <a:r>
              <a:rPr lang="en-GB" sz="3200" i="1" dirty="0">
                <a:solidFill>
                  <a:prstClr val="black"/>
                </a:solidFill>
              </a:rPr>
              <a:t>’")</a:t>
            </a:r>
          </a:p>
        </p:txBody>
      </p:sp>
    </p:spTree>
    <p:extLst>
      <p:ext uri="{BB962C8B-B14F-4D97-AF65-F5344CB8AC3E}">
        <p14:creationId xmlns:p14="http://schemas.microsoft.com/office/powerpoint/2010/main" val="4193547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normAutofit/>
          </a:bodyPr>
          <a:lstStyle/>
          <a:p>
            <a:r>
              <a:rPr lang="en-US" sz="5600" dirty="0"/>
              <a:t>Any Questions?</a:t>
            </a:r>
          </a:p>
        </p:txBody>
      </p:sp>
    </p:spTree>
    <p:extLst>
      <p:ext uri="{BB962C8B-B14F-4D97-AF65-F5344CB8AC3E}">
        <p14:creationId xmlns:p14="http://schemas.microsoft.com/office/powerpoint/2010/main" val="4037605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6386" name="Picture 2" descr="Publish as an Azure Machine Learning Web Service&#10;☁&#10;ML API Service&#10;consume publish&#10;+&#10;enterprise&#10;customer&#10;data&#10;scientist&#10;☁&#10;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77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395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7410" name="Picture 2" descr="☁ML Services&#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0"/>
            <a:ext cx="121877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875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8434" name="Picture 2" descr="Using Microsoft Azure Machine Learning to advance scientific discov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0"/>
            <a:ext cx="121877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66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9458" name="Picture 2" descr="Using Microsoft Azure Machine Learning to advance scientific discov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877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621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664CA9BF5F3D4385EFCE1572507D05" ma:contentTypeVersion="3" ma:contentTypeDescription="Create a new document." ma:contentTypeScope="" ma:versionID="48264834ef15e31a4b73ba61d7e785b8">
  <xsd:schema xmlns:xsd="http://www.w3.org/2001/XMLSchema" xmlns:xs="http://www.w3.org/2001/XMLSchema" xmlns:p="http://schemas.microsoft.com/office/2006/metadata/properties" xmlns:ns2="b4b1edb1-2697-4ea3-bc5e-c8d1d0715114" targetNamespace="http://schemas.microsoft.com/office/2006/metadata/properties" ma:root="true" ma:fieldsID="02a1afad263d7d570d2a6231de4a652d" ns2:_="">
    <xsd:import namespace="b4b1edb1-2697-4ea3-bc5e-c8d1d0715114"/>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b1edb1-2697-4ea3-bc5e-c8d1d071511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65E64F-9E6C-48A1-A398-0F15716B21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b1edb1-2697-4ea3-bc5e-c8d1d07151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AE5C8E-7E0F-4592-9648-A9C25B97B648}">
  <ds:schemaRefs>
    <ds:schemaRef ds:uri="http://schemas.microsoft.com/sharepoint/v3/contenttype/forms"/>
  </ds:schemaRefs>
</ds:datastoreItem>
</file>

<file path=customXml/itemProps3.xml><?xml version="1.0" encoding="utf-8"?>
<ds:datastoreItem xmlns:ds="http://schemas.openxmlformats.org/officeDocument/2006/customXml" ds:itemID="{D5AA7FEF-1E11-4266-BA6E-9F2BCEFECADA}">
  <ds:schemaRefs>
    <ds:schemaRef ds:uri="http://purl.org/dc/elements/1.1/"/>
    <ds:schemaRef ds:uri="http://schemas.microsoft.com/office/2006/metadata/properties"/>
    <ds:schemaRef ds:uri="b4b1edb1-2697-4ea3-bc5e-c8d1d0715114"/>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6448</TotalTime>
  <Words>3368</Words>
  <Application>Microsoft Office PowerPoint</Application>
  <PresentationFormat>Widescreen</PresentationFormat>
  <Paragraphs>462</Paragraphs>
  <Slides>55</Slides>
  <Notes>28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MS PGothic</vt:lpstr>
      <vt:lpstr>MS PGothic</vt:lpstr>
      <vt:lpstr>Arial</vt:lpstr>
      <vt:lpstr>Calibri</vt:lpstr>
      <vt:lpstr>Calibri Light</vt:lpstr>
      <vt:lpstr>Corbel</vt:lpstr>
      <vt:lpstr>Helvetica</vt:lpstr>
      <vt:lpstr>Lucida Console</vt:lpstr>
      <vt:lpstr>Segoe UI</vt:lpstr>
      <vt:lpstr>Segoe UI Light</vt:lpstr>
      <vt:lpstr>Segoe UI Semibold</vt:lpstr>
      <vt:lpstr>Segoe UI Semilight</vt:lpstr>
      <vt:lpstr>Wingdings 3</vt:lpstr>
      <vt:lpstr>Office Theme</vt:lpstr>
      <vt:lpstr>Intelligent and not so intelligent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arsenal in Azure</vt:lpstr>
      <vt:lpstr>PowerBI</vt:lpstr>
      <vt:lpstr>Analytics with SQL</vt:lpstr>
      <vt:lpstr>SQL Server vs SQL DB</vt:lpstr>
      <vt:lpstr>Azure SQL DW</vt:lpstr>
      <vt:lpstr>Polybase</vt:lpstr>
      <vt:lpstr>Lambda Architecture</vt:lpstr>
      <vt:lpstr>Typical data workflow</vt:lpstr>
      <vt:lpstr>Patterns in Data</vt:lpstr>
      <vt:lpstr>Modern data workflow</vt:lpstr>
      <vt:lpstr>Map and Reduce physically</vt:lpstr>
      <vt:lpstr>Big Data Stacks</vt:lpstr>
      <vt:lpstr>Microsoft data ecosystem</vt:lpstr>
      <vt:lpstr>Apache Data Ecosystem</vt:lpstr>
      <vt:lpstr>Extensibility</vt:lpstr>
      <vt:lpstr>Generations of Big Data tools</vt:lpstr>
      <vt:lpstr>AzureML</vt:lpstr>
      <vt:lpstr>Scaling R</vt:lpstr>
      <vt:lpstr>Apache Storm</vt:lpstr>
      <vt:lpstr>Storm (real time)</vt:lpstr>
      <vt:lpstr>Apache Spark</vt:lpstr>
      <vt:lpstr>Spark (micro batch)</vt:lpstr>
      <vt:lpstr>Data Lake</vt:lpstr>
      <vt:lpstr>nosql</vt:lpstr>
      <vt:lpstr>Transforming Gaming</vt:lpstr>
      <vt:lpstr>PowerPoint Presentation</vt:lpstr>
      <vt:lpstr>Games as a Service</vt:lpstr>
      <vt:lpstr>Games as a Service means that, as a developer, the power to extend the life of your game is in your own hands, not the publisher's</vt:lpstr>
      <vt:lpstr>Why Mediatonic needed Cloud Game Analytics</vt:lpstr>
      <vt:lpstr>Know your player</vt:lpstr>
      <vt:lpstr>Testing success </vt:lpstr>
      <vt:lpstr>Being Agile</vt:lpstr>
      <vt:lpstr>Predicting the Future with Retention and Churn</vt:lpstr>
      <vt:lpstr>The Analytics Stack</vt:lpstr>
      <vt:lpstr>Worker Roles: Persisting JSON</vt:lpstr>
      <vt:lpstr>Worker Role: Filtering Data</vt:lpstr>
      <vt:lpstr>Azure Data Factory</vt:lpstr>
      <vt:lpstr>1. Getting the time slice from storage</vt:lpstr>
      <vt:lpstr>2. Bootstrapping a PIG Job on HDI</vt:lpstr>
      <vt:lpstr>PIG on HDInsight</vt:lpstr>
      <vt:lpstr>Building a PowerBI Dashboard</vt:lpstr>
      <vt:lpstr>Phase 2: Using Apache Spark</vt:lpstr>
      <vt:lpstr>RDDs</vt:lpstr>
      <vt:lpstr>Spark Streaming</vt:lpstr>
      <vt:lpstr>Spark SQL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Conway</dc:creator>
  <cp:lastModifiedBy>David Gristwood</cp:lastModifiedBy>
  <cp:revision>146</cp:revision>
  <dcterms:created xsi:type="dcterms:W3CDTF">2015-11-04T02:25:43Z</dcterms:created>
  <dcterms:modified xsi:type="dcterms:W3CDTF">2016-04-25T11:55:36Z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0x010100FC664CA9BF5F3D4385EFCE1572507D05</vt:lpwstr>
  </property>
</Properties>
</file>